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9.png" ContentType="image/png"/>
  <Override PartName="/ppt/media/image8.png" ContentType="image/png"/>
  <Override PartName="/ppt/media/image14.jpeg" ContentType="image/jpeg"/>
  <Override PartName="/ppt/media/image12.png" ContentType="image/png"/>
  <Override PartName="/ppt/media/image20.jpeg" ContentType="image/jpeg"/>
  <Override PartName="/ppt/media/image7.png" ContentType="image/png"/>
  <Override PartName="/ppt/media/image22.jpeg" ContentType="image/jpeg"/>
  <Override PartName="/ppt/media/image11.png" ContentType="image/png"/>
  <Override PartName="/ppt/media/image19.jpeg" ContentType="image/jpeg"/>
  <Override PartName="/ppt/media/image6.png" ContentType="image/png"/>
  <Override PartName="/ppt/media/image10.png" ContentType="image/png"/>
  <Override PartName="/ppt/media/image27.jpeg" ContentType="image/jpeg"/>
  <Override PartName="/ppt/media/image5.png" ContentType="image/png"/>
  <Override PartName="/ppt/media/image28.png" ContentType="image/png"/>
  <Override PartName="/ppt/media/image13.jpeg" ContentType="image/jpeg"/>
  <Override PartName="/ppt/media/image4.png" ContentType="image/png"/>
  <Override PartName="/ppt/media/image26.jpeg" ContentType="image/jpeg"/>
  <Override PartName="/ppt/media/image1.png" ContentType="image/png"/>
  <Override PartName="/ppt/media/image24.jpeg" ContentType="image/jpeg"/>
  <Override PartName="/ppt/media/image23.jpeg" ContentType="image/jpeg"/>
  <Override PartName="/ppt/media/image21.png" ContentType="image/png"/>
  <Override PartName="/ppt/media/image18.png" ContentType="image/png"/>
  <Override PartName="/ppt/media/image15.jpeg" ContentType="image/jpeg"/>
  <Override PartName="/ppt/media/hdphoto1.wdp" ContentType="image/vnd.ms-photo"/>
  <Override PartName="/ppt/media/image16.jpeg" ContentType="image/jpeg"/>
  <Override PartName="/ppt/media/image25.jpeg" ContentType="image/jpeg"/>
  <Override PartName="/ppt/media/image2.png" ContentType="image/png"/>
  <Override PartName="/ppt/media/image3.png" ContentType="image/png"/>
  <Override PartName="/ppt/media/image17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869040" y="764280"/>
            <a:ext cx="603396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</a:t>
            </a:r>
            <a:r>
              <a:rPr b="0" lang="en-GB" sz="4400" spc="-1" strike="noStrike">
                <a:latin typeface="Arial"/>
              </a:rPr>
              <a:t>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c</a:t>
            </a:r>
            <a:r>
              <a:rPr b="0" lang="en-GB" sz="2000" spc="-1" strike="noStrike">
                <a:latin typeface="Arial"/>
              </a:rPr>
              <a:t>k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d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f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r</a:t>
            </a:r>
            <a:r>
              <a:rPr b="0" lang="en-GB" sz="2000" spc="-1" strike="noStrike">
                <a:latin typeface="Arial"/>
              </a:rPr>
              <a:t>m</a:t>
            </a:r>
            <a:r>
              <a:rPr b="0" lang="en-GB" sz="2000" spc="-1" strike="noStrike">
                <a:latin typeface="Arial"/>
              </a:rPr>
              <a:t>a</a:t>
            </a:r>
            <a:r>
              <a:rPr b="0" lang="en-GB" sz="2000" spc="-1" strike="noStrike">
                <a:latin typeface="Arial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68F4EA9-E484-4BAB-8143-D239D2B58CFB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910" spc="-1" strike="noStrike">
              <a:latin typeface="Arial"/>
            </a:endParaRPr>
          </a:p>
        </p:txBody>
      </p:sp>
      <p:sp>
        <p:nvSpPr>
          <p:cNvPr id="7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19DB0E0-A05E-4D7E-A572-336D57682A9D}" type="slidenum">
              <a:rPr b="0" lang="fr-FR" sz="1200" spc="-1" strike="noStrike">
                <a:latin typeface="Times New Roman"/>
              </a:rPr>
              <a:t>11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910" spc="-1" strike="noStrike">
              <a:latin typeface="Arial"/>
            </a:endParaRPr>
          </a:p>
        </p:txBody>
      </p:sp>
      <p:sp>
        <p:nvSpPr>
          <p:cNvPr id="7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696AD2D-D38A-4D19-89AF-0DA9AABF9CFB}" type="slidenum">
              <a:rPr b="0" lang="fr-FR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910" spc="-1" strike="noStrike">
              <a:latin typeface="Arial"/>
            </a:endParaRPr>
          </a:p>
        </p:txBody>
      </p:sp>
      <p:sp>
        <p:nvSpPr>
          <p:cNvPr id="7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258DA71-01EF-43C2-B505-4249D235262C}" type="slidenum">
              <a:rPr b="0" lang="fr-FR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910" spc="-1" strike="noStrike">
              <a:latin typeface="Arial"/>
            </a:endParaRPr>
          </a:p>
        </p:txBody>
      </p:sp>
      <p:sp>
        <p:nvSpPr>
          <p:cNvPr id="7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F7B3909-7AFA-4A92-9491-5E1B4DC07301}" type="slidenum">
              <a:rPr b="0" lang="fr-FR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92640" y="301680"/>
            <a:ext cx="8693640" cy="5079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6320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571440" y="15091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926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36320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6571440" y="3388320"/>
            <a:ext cx="279900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35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7280" y="33883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7280" y="1509120"/>
            <a:ext cx="42422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92640" y="3388320"/>
            <a:ext cx="8693640" cy="1715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BE" sz="2320" spc="-1" strike="noStrike">
              <a:solidFill>
                <a:srgbClr val="000000"/>
              </a:solidFill>
              <a:latin typeface="Apto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61C0067A-2CBB-43CB-93D5-4AA477674B8D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2000" cy="1051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2000" cy="365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2000" cy="1051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2000" cy="3654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dt"/>
          </p:nvPr>
        </p:nvSpPr>
        <p:spPr>
          <a:xfrm>
            <a:off x="140040" y="5300280"/>
            <a:ext cx="1123200" cy="3016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11/0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3/20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24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ftr"/>
          </p:nvPr>
        </p:nvSpPr>
        <p:spPr>
          <a:xfrm>
            <a:off x="1876680" y="5308560"/>
            <a:ext cx="6325920" cy="3016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Step-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wise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Explanat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ions for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Constrai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nt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Solving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/>
          </p:nvPr>
        </p:nvSpPr>
        <p:spPr>
          <a:xfrm>
            <a:off x="8816040" y="5294520"/>
            <a:ext cx="1123200" cy="30132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91F1EC4-258F-4743-8DF2-21ED7B2BE560}" type="slidenum">
              <a:rPr b="0" lang="fr-FR" sz="1200" spc="-1" strike="noStrike">
                <a:solidFill>
                  <a:srgbClr val="00339a"/>
                </a:solidFill>
                <a:latin typeface="Aptos"/>
              </a:rPr>
              <a:t>&lt;number&gt;</a:t>
            </a:fld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 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o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f 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S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li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d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e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l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k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d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h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l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x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f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r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m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BE" sz="1640" spc="-1" strike="noStrike">
                <a:solidFill>
                  <a:srgbClr val="000000"/>
                </a:solidFill>
                <a:latin typeface="Aptos"/>
              </a:rPr>
              <a:t>t</a:t>
            </a:r>
            <a:endParaRPr b="0" lang="en-BE" sz="164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2320" spc="-1" strike="noStrike">
                <a:solidFill>
                  <a:srgbClr val="000000"/>
                </a:solidFill>
                <a:latin typeface="Aptos"/>
              </a:rPr>
              <a:t>Click to edit the outline text format</a:t>
            </a:r>
            <a:endParaRPr b="0" lang="en-BE" sz="232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BE" sz="1660" spc="-1" strike="noStrike">
                <a:solidFill>
                  <a:srgbClr val="000000"/>
                </a:solidFill>
                <a:latin typeface="Aptos"/>
              </a:rPr>
              <a:t>Second Outline Level</a:t>
            </a:r>
            <a:endParaRPr b="0" lang="en-BE" sz="166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1490" spc="-1" strike="noStrike">
                <a:solidFill>
                  <a:srgbClr val="000000"/>
                </a:solidFill>
                <a:latin typeface="Aptos"/>
              </a:rPr>
              <a:t>Third Outline Level</a:t>
            </a:r>
            <a:endParaRPr b="0" lang="en-BE" sz="149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BE" sz="1490" spc="-1" strike="noStrike">
                <a:solidFill>
                  <a:srgbClr val="000000"/>
                </a:solidFill>
                <a:latin typeface="Aptos"/>
              </a:rPr>
              <a:t>Fourth Outline Level</a:t>
            </a:r>
            <a:endParaRPr b="0" lang="en-BE" sz="149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1650" spc="-1" strike="noStrike">
                <a:solidFill>
                  <a:srgbClr val="000000"/>
                </a:solidFill>
                <a:latin typeface="Aptos"/>
              </a:rPr>
              <a:t>Fifth Outline Level</a:t>
            </a:r>
            <a:endParaRPr b="0" lang="en-BE" sz="165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1650" spc="-1" strike="noStrike">
                <a:solidFill>
                  <a:srgbClr val="000000"/>
                </a:solidFill>
                <a:latin typeface="Aptos"/>
              </a:rPr>
              <a:t>Sixth Outline Level</a:t>
            </a:r>
            <a:endParaRPr b="0" lang="en-BE" sz="165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BE" sz="1650" spc="-1" strike="noStrike">
                <a:solidFill>
                  <a:srgbClr val="000000"/>
                </a:solidFill>
                <a:latin typeface="Aptos"/>
              </a:rPr>
              <a:t>Seventh Outline Level</a:t>
            </a:r>
            <a:endParaRPr b="0" lang="en-BE" sz="165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640" cy="10954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li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c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k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o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d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it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M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a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s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e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r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ti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tl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e 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s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t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y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l</a:t>
            </a:r>
            <a:r>
              <a:rPr b="0" lang="en-GB" sz="4400" spc="-1" strike="noStrike">
                <a:solidFill>
                  <a:srgbClr val="000000"/>
                </a:solidFill>
                <a:latin typeface="Aptos Display"/>
              </a:rPr>
              <a:t>e</a:t>
            </a:r>
            <a:endParaRPr b="0" lang="en-BE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640" cy="35971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ptos"/>
              </a:rPr>
              <a:t>Click to edit Master text styles</a:t>
            </a:r>
            <a:endParaRPr b="0" lang="en-BE" sz="28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ptos"/>
              </a:rPr>
              <a:t>Second level</a:t>
            </a:r>
            <a:endParaRPr b="0" lang="en-BE" sz="24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ptos"/>
              </a:rPr>
              <a:t>Third level</a:t>
            </a:r>
            <a:endParaRPr b="0" lang="en-BE" sz="2000" spc="-1" strike="noStrike">
              <a:solidFill>
                <a:srgbClr val="000000"/>
              </a:solidFill>
              <a:latin typeface="Aptos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Fourth level</a:t>
            </a:r>
            <a:endParaRPr b="0" lang="en-BE" sz="1800" spc="-1" strike="noStrike">
              <a:solidFill>
                <a:srgbClr val="000000"/>
              </a:solidFill>
              <a:latin typeface="Aptos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Fifth level</a:t>
            </a:r>
            <a:endParaRPr b="0" lang="en-B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dt"/>
          </p:nvPr>
        </p:nvSpPr>
        <p:spPr>
          <a:xfrm>
            <a:off x="140040" y="5300280"/>
            <a:ext cx="1123200" cy="3016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11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/0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3/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20</a:t>
            </a:r>
            <a:r>
              <a:rPr b="0" lang="en-US" sz="1200" spc="-1" strike="noStrike">
                <a:solidFill>
                  <a:srgbClr val="00339a"/>
                </a:solidFill>
                <a:latin typeface="Aptos"/>
              </a:rPr>
              <a:t>24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ftr"/>
          </p:nvPr>
        </p:nvSpPr>
        <p:spPr>
          <a:xfrm>
            <a:off x="1876680" y="5308560"/>
            <a:ext cx="6325920" cy="3016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St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ep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-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wi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se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Ex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pl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an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ati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on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fo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r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Co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ns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tr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ai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nt 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So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lvi</a:t>
            </a:r>
            <a:r>
              <a:rPr b="0" lang="fr-FR" sz="1200" spc="-1" strike="noStrike">
                <a:solidFill>
                  <a:srgbClr val="ff6600"/>
                </a:solidFill>
                <a:latin typeface="Aptos"/>
              </a:rPr>
              <a:t>ng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sldNum"/>
          </p:nvPr>
        </p:nvSpPr>
        <p:spPr>
          <a:xfrm>
            <a:off x="8816040" y="5294520"/>
            <a:ext cx="1123200" cy="30132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F415362-3F70-46AB-9BCF-52335C0D3B57}" type="slidenum">
              <a:rPr b="0" lang="fr-FR" sz="1200" spc="-1" strike="noStrike">
                <a:solidFill>
                  <a:srgbClr val="00339a"/>
                </a:solidFill>
                <a:latin typeface="Aptos"/>
              </a:rPr>
              <a:t>&lt;number&gt;</a:t>
            </a:fld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 of 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Sli</a:t>
            </a:r>
            <a:r>
              <a:rPr b="0" lang="fr-FR" sz="1200" spc="-1" strike="noStrike">
                <a:solidFill>
                  <a:srgbClr val="00339a"/>
                </a:solidFill>
                <a:latin typeface="Aptos"/>
              </a:rPr>
              <a:t>de</a:t>
            </a:r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microsoft.com/office/2007/relationships/hdphoto" Target="../media/hdphoto1.wdp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-396720" y="-217080"/>
            <a:ext cx="9043920" cy="102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700" spc="-1" strike="noStrike">
                <a:solidFill>
                  <a:srgbClr val="000000"/>
                </a:solidFill>
                <a:latin typeface="Arial"/>
                <a:ea typeface="DejaVu Sans"/>
              </a:rPr>
              <a:t>Sudoku Assistant, explanation steps</a:t>
            </a:r>
            <a:endParaRPr b="0" lang="en-GB" sz="3700" spc="-1" strike="noStrike">
              <a:latin typeface="Arial"/>
            </a:endParaRPr>
          </a:p>
        </p:txBody>
      </p:sp>
      <p:pic>
        <p:nvPicPr>
          <p:cNvPr id="206" name="Picture 1601_1" descr=""/>
          <p:cNvPicPr/>
          <p:nvPr/>
        </p:nvPicPr>
        <p:blipFill>
          <a:blip r:embed="rId1"/>
          <a:stretch/>
        </p:blipFill>
        <p:spPr>
          <a:xfrm>
            <a:off x="3778200" y="1011240"/>
            <a:ext cx="2135160" cy="427356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1602_1" descr=""/>
          <p:cNvPicPr/>
          <p:nvPr/>
        </p:nvPicPr>
        <p:blipFill>
          <a:blip r:embed="rId2"/>
          <a:stretch/>
        </p:blipFill>
        <p:spPr>
          <a:xfrm>
            <a:off x="6915240" y="1060200"/>
            <a:ext cx="2108160" cy="4224600"/>
          </a:xfrm>
          <a:prstGeom prst="rect">
            <a:avLst/>
          </a:prstGeom>
          <a:ln w="0"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3790800" y="5499000"/>
            <a:ext cx="23418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1093680" y="5499000"/>
            <a:ext cx="12636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6485400" y="806760"/>
            <a:ext cx="2968560" cy="4665240"/>
          </a:xfrm>
          <a:prstGeom prst="rect">
            <a:avLst/>
          </a:prstGeom>
          <a:noFill/>
          <a:ln w="2916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Picture 1606_1" descr=""/>
          <p:cNvPicPr/>
          <p:nvPr/>
        </p:nvPicPr>
        <p:blipFill>
          <a:blip r:embed="rId3"/>
          <a:stretch/>
        </p:blipFill>
        <p:spPr>
          <a:xfrm>
            <a:off x="8145000" y="-4680"/>
            <a:ext cx="1958760" cy="57924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1803_0" descr=""/>
          <p:cNvPicPr/>
          <p:nvPr/>
        </p:nvPicPr>
        <p:blipFill>
          <a:blip r:embed="rId4"/>
          <a:stretch/>
        </p:blipFill>
        <p:spPr>
          <a:xfrm>
            <a:off x="734400" y="1091160"/>
            <a:ext cx="2217600" cy="419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260000" y="1386000"/>
            <a:ext cx="6778080" cy="3654000"/>
          </a:xfrm>
          <a:prstGeom prst="rect">
            <a:avLst/>
          </a:prstGeom>
          <a:ln w="0">
            <a:noFill/>
          </a:ln>
        </p:spPr>
      </p:pic>
      <p:sp>
        <p:nvSpPr>
          <p:cNvPr id="297" name="TextShape 1"/>
          <p:cNvSpPr txBox="1"/>
          <p:nvPr/>
        </p:nvSpPr>
        <p:spPr>
          <a:xfrm>
            <a:off x="5710320" y="396000"/>
            <a:ext cx="24256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Incremental HS solver</a:t>
            </a:r>
            <a:br/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(e.g. Gurobi)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1219680" y="144000"/>
            <a:ext cx="36403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Incremental clause learning solver</a:t>
            </a:r>
            <a:br/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(e.g. PySAT, Exact)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2243880" y="1008000"/>
            <a:ext cx="3084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Add multiple (cheap) MCSes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300" name="Line 4"/>
          <p:cNvSpPr/>
          <p:nvPr/>
        </p:nvSpPr>
        <p:spPr>
          <a:xfrm>
            <a:off x="6261120" y="685800"/>
            <a:ext cx="469800" cy="2463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Line 5"/>
          <p:cNvSpPr/>
          <p:nvPr/>
        </p:nvSpPr>
        <p:spPr>
          <a:xfrm>
            <a:off x="1800000" y="540000"/>
            <a:ext cx="841680" cy="26474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Line 6"/>
          <p:cNvSpPr/>
          <p:nvPr/>
        </p:nvSpPr>
        <p:spPr>
          <a:xfrm>
            <a:off x="3530520" y="1269720"/>
            <a:ext cx="406440" cy="12700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-157320" y="607320"/>
            <a:ext cx="1041732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Ho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w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to 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ex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pla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in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 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sat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isfi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abi</a:t>
            </a:r>
            <a:r>
              <a:rPr b="0" i="1" lang="en-GB" sz="2200" spc="-1" strike="noStrike">
                <a:solidFill>
                  <a:srgbClr val="00339a"/>
                </a:solidFill>
                <a:latin typeface="NimbusRomNo9L"/>
              </a:rPr>
              <a:t>lity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of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a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co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nst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rai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nt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sat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isf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ac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tio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n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pr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obl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e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m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(C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SP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) 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in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a 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hu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m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an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-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un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de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rst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an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da</a:t>
            </a:r>
            <a:r>
              <a:rPr b="0" i="1" lang="en-GB" sz="2200" spc="-1" strike="noStrike">
                <a:solidFill>
                  <a:srgbClr val="227f00"/>
                </a:solidFill>
                <a:latin typeface="NimbusRomNo9L"/>
              </a:rPr>
              <a:t>ble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 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wa</a:t>
            </a:r>
            <a:r>
              <a:rPr b="0" i="1" lang="en-GB" sz="2200" spc="-1" strike="noStrike">
                <a:solidFill>
                  <a:srgbClr val="000000"/>
                </a:solidFill>
                <a:latin typeface="NimbusRomNo9L"/>
              </a:rPr>
              <a:t>y? 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1027440" y="1762920"/>
            <a:ext cx="79048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200" spc="-1" strike="noStrike">
                <a:solidFill>
                  <a:srgbClr val="000000"/>
                </a:solidFill>
                <a:latin typeface="NimbusRomNo9L"/>
              </a:rPr>
              <a:t>Explain the </a:t>
            </a:r>
            <a:r>
              <a:rPr b="0" lang="en-GB" sz="2200" spc="-1" strike="noStrike" u="sng">
                <a:solidFill>
                  <a:srgbClr val="000000"/>
                </a:solidFill>
                <a:uFillTx/>
                <a:latin typeface="NimbusRomNo9L"/>
              </a:rPr>
              <a:t>maximal </a:t>
            </a:r>
            <a:r>
              <a:rPr b="0" lang="en-GB" sz="2200" spc="-1" strike="noStrike" u="sng">
                <a:solidFill>
                  <a:srgbClr val="000000"/>
                </a:solidFill>
                <a:uFillTx/>
                <a:latin typeface="NimbusRomNo9L"/>
              </a:rPr>
              <a:t>consequence</a:t>
            </a:r>
            <a:r>
              <a:rPr b="0" lang="en-GB" sz="2200" spc="-1" strike="noStrike">
                <a:solidFill>
                  <a:srgbClr val="000000"/>
                </a:solidFill>
                <a:latin typeface="NimbusRomNo9L"/>
              </a:rPr>
              <a:t> of </a:t>
            </a:r>
            <a:r>
              <a:rPr b="0" lang="en-GB" sz="2200" spc="-1" strike="noStrike">
                <a:solidFill>
                  <a:srgbClr val="000000"/>
                </a:solidFill>
                <a:latin typeface="NimbusRomNo9L"/>
              </a:rPr>
              <a:t>a CSP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216000" y="2772000"/>
            <a:ext cx="4641480" cy="1810800"/>
          </a:xfrm>
          <a:custGeom>
            <a:avLst/>
            <a:gdLst/>
            <a:ahLst/>
            <a:rect l="l" t="t" r="r" b="b"/>
            <a:pathLst>
              <a:path w="5185365" h="2023231">
                <a:moveTo>
                  <a:pt x="0" y="0"/>
                </a:moveTo>
                <a:cubicBezTo>
                  <a:pt x="226052" y="-28668"/>
                  <a:pt x="404526" y="272"/>
                  <a:pt x="524298" y="0"/>
                </a:cubicBezTo>
                <a:cubicBezTo>
                  <a:pt x="644070" y="-272"/>
                  <a:pt x="833200" y="50417"/>
                  <a:pt x="944889" y="0"/>
                </a:cubicBezTo>
                <a:cubicBezTo>
                  <a:pt x="1056578" y="-50417"/>
                  <a:pt x="1290175" y="43713"/>
                  <a:pt x="1624748" y="0"/>
                </a:cubicBezTo>
                <a:cubicBezTo>
                  <a:pt x="1959321" y="-43713"/>
                  <a:pt x="1980417" y="57050"/>
                  <a:pt x="2149046" y="0"/>
                </a:cubicBezTo>
                <a:cubicBezTo>
                  <a:pt x="2317675" y="-57050"/>
                  <a:pt x="2502148" y="16435"/>
                  <a:pt x="2673344" y="0"/>
                </a:cubicBezTo>
                <a:cubicBezTo>
                  <a:pt x="2844540" y="-16435"/>
                  <a:pt x="3195743" y="27948"/>
                  <a:pt x="3353203" y="0"/>
                </a:cubicBezTo>
                <a:cubicBezTo>
                  <a:pt x="3510663" y="-27948"/>
                  <a:pt x="3707936" y="41119"/>
                  <a:pt x="3825647" y="0"/>
                </a:cubicBezTo>
                <a:cubicBezTo>
                  <a:pt x="3943358" y="-41119"/>
                  <a:pt x="4331050" y="76347"/>
                  <a:pt x="4505506" y="0"/>
                </a:cubicBezTo>
                <a:cubicBezTo>
                  <a:pt x="4679962" y="-76347"/>
                  <a:pt x="4857366" y="63353"/>
                  <a:pt x="5185365" y="0"/>
                </a:cubicBezTo>
                <a:cubicBezTo>
                  <a:pt x="5245542" y="120237"/>
                  <a:pt x="5148727" y="390556"/>
                  <a:pt x="5185365" y="505808"/>
                </a:cubicBezTo>
                <a:cubicBezTo>
                  <a:pt x="5222003" y="621060"/>
                  <a:pt x="5126747" y="880250"/>
                  <a:pt x="5185365" y="1011616"/>
                </a:cubicBezTo>
                <a:cubicBezTo>
                  <a:pt x="5243983" y="1142982"/>
                  <a:pt x="5179106" y="1348833"/>
                  <a:pt x="5185365" y="1537656"/>
                </a:cubicBezTo>
                <a:cubicBezTo>
                  <a:pt x="5191624" y="1726479"/>
                  <a:pt x="5156701" y="1855868"/>
                  <a:pt x="5185365" y="2023231"/>
                </a:cubicBezTo>
                <a:cubicBezTo>
                  <a:pt x="5018054" y="2047852"/>
                  <a:pt x="4772432" y="1963252"/>
                  <a:pt x="4609213" y="2023231"/>
                </a:cubicBezTo>
                <a:cubicBezTo>
                  <a:pt x="4445994" y="2083210"/>
                  <a:pt x="4295745" y="2000671"/>
                  <a:pt x="4136769" y="2023231"/>
                </a:cubicBezTo>
                <a:cubicBezTo>
                  <a:pt x="3977793" y="2045791"/>
                  <a:pt x="3815404" y="2009455"/>
                  <a:pt x="3560617" y="2023231"/>
                </a:cubicBezTo>
                <a:cubicBezTo>
                  <a:pt x="3305830" y="2037007"/>
                  <a:pt x="3111241" y="1959659"/>
                  <a:pt x="2880758" y="2023231"/>
                </a:cubicBezTo>
                <a:cubicBezTo>
                  <a:pt x="2650275" y="2086803"/>
                  <a:pt x="2463599" y="1998576"/>
                  <a:pt x="2304607" y="2023231"/>
                </a:cubicBezTo>
                <a:cubicBezTo>
                  <a:pt x="2145615" y="2047886"/>
                  <a:pt x="2042697" y="1998554"/>
                  <a:pt x="1884016" y="2023231"/>
                </a:cubicBezTo>
                <a:cubicBezTo>
                  <a:pt x="1725335" y="2047908"/>
                  <a:pt x="1607786" y="1984358"/>
                  <a:pt x="1411572" y="2023231"/>
                </a:cubicBezTo>
                <a:cubicBezTo>
                  <a:pt x="1215358" y="2062104"/>
                  <a:pt x="1031830" y="2020027"/>
                  <a:pt x="731713" y="2023231"/>
                </a:cubicBezTo>
                <a:cubicBezTo>
                  <a:pt x="431596" y="2026435"/>
                  <a:pt x="326472" y="1975013"/>
                  <a:pt x="0" y="2023231"/>
                </a:cubicBezTo>
                <a:cubicBezTo>
                  <a:pt x="-31050" y="1870977"/>
                  <a:pt x="16074" y="1692942"/>
                  <a:pt x="0" y="1557888"/>
                </a:cubicBezTo>
                <a:cubicBezTo>
                  <a:pt x="-16074" y="1422834"/>
                  <a:pt x="42015" y="1198569"/>
                  <a:pt x="0" y="1072312"/>
                </a:cubicBezTo>
                <a:cubicBezTo>
                  <a:pt x="-42015" y="946055"/>
                  <a:pt x="48032" y="789837"/>
                  <a:pt x="0" y="627202"/>
                </a:cubicBezTo>
                <a:cubicBezTo>
                  <a:pt x="-48032" y="464567"/>
                  <a:pt x="22552" y="1594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6" name="Group 4"/>
          <p:cNvGrpSpPr/>
          <p:nvPr/>
        </p:nvGrpSpPr>
        <p:grpSpPr>
          <a:xfrm>
            <a:off x="970200" y="2624400"/>
            <a:ext cx="9153360" cy="2487600"/>
            <a:chOff x="970200" y="2624400"/>
            <a:chExt cx="9153360" cy="2487600"/>
          </a:xfrm>
        </p:grpSpPr>
        <p:sp>
          <p:nvSpPr>
            <p:cNvPr id="307" name="CustomShape 5"/>
            <p:cNvSpPr/>
            <p:nvPr/>
          </p:nvSpPr>
          <p:spPr>
            <a:xfrm>
              <a:off x="7415640" y="4469400"/>
              <a:ext cx="412920" cy="37800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08" name="CustomShape 6"/>
            <p:cNvSpPr/>
            <p:nvPr/>
          </p:nvSpPr>
          <p:spPr>
            <a:xfrm>
              <a:off x="6463440" y="44575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09" name="CustomShape 7"/>
            <p:cNvSpPr/>
            <p:nvPr/>
          </p:nvSpPr>
          <p:spPr>
            <a:xfrm>
              <a:off x="7829280" y="447552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10" name="CustomShape 8"/>
            <p:cNvSpPr/>
            <p:nvPr/>
          </p:nvSpPr>
          <p:spPr>
            <a:xfrm flipH="1">
              <a:off x="7934760" y="447372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11" name="CustomShape 9"/>
            <p:cNvSpPr/>
            <p:nvPr/>
          </p:nvSpPr>
          <p:spPr>
            <a:xfrm>
              <a:off x="6954480" y="44737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12" name="CustomShape 10"/>
            <p:cNvSpPr/>
            <p:nvPr/>
          </p:nvSpPr>
          <p:spPr>
            <a:xfrm>
              <a:off x="8296920" y="4473720"/>
              <a:ext cx="6566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313" name="CustomShape 11"/>
            <p:cNvSpPr/>
            <p:nvPr/>
          </p:nvSpPr>
          <p:spPr>
            <a:xfrm>
              <a:off x="6001560" y="3913920"/>
              <a:ext cx="3906360" cy="50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ff6600"/>
                  </a:solidFill>
                  <a:latin typeface="Aptos"/>
                </a:rPr>
                <a:t>maximal consequence</a:t>
              </a:r>
              <a:r>
                <a:rPr b="1" lang="en-GB" sz="1400" spc="-1" strike="noStrike">
                  <a:solidFill>
                    <a:srgbClr val="000000"/>
                  </a:solidFill>
                  <a:latin typeface="Aptos"/>
                </a:rPr>
                <a:t>: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NimbusRomNo9L"/>
                </a:rPr>
                <a:t>precision-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NimbusRomNo9L"/>
                </a:rPr>
                <a:t>maximal partial interpretation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314" name="CustomShape 12"/>
            <p:cNvSpPr/>
            <p:nvPr/>
          </p:nvSpPr>
          <p:spPr>
            <a:xfrm>
              <a:off x="5330160" y="3866400"/>
              <a:ext cx="62496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grpSp>
          <p:nvGrpSpPr>
            <p:cNvPr id="315" name="Group 13"/>
            <p:cNvGrpSpPr/>
            <p:nvPr/>
          </p:nvGrpSpPr>
          <p:grpSpPr>
            <a:xfrm>
              <a:off x="5381280" y="3289680"/>
              <a:ext cx="4742280" cy="629640"/>
              <a:chOff x="5381280" y="3289680"/>
              <a:chExt cx="4742280" cy="629640"/>
            </a:xfrm>
          </p:grpSpPr>
          <p:sp>
            <p:nvSpPr>
              <p:cNvPr id="316" name="CustomShape 14"/>
              <p:cNvSpPr/>
              <p:nvPr/>
            </p:nvSpPr>
            <p:spPr>
              <a:xfrm>
                <a:off x="6037200" y="3289680"/>
                <a:ext cx="4086360" cy="62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t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l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(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p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r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t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i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l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)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i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n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t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e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r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p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r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e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t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a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t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i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o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n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(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f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c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t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s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)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:</a:t>
                </a:r>
                <a:endParaRPr b="0" lang="en-GB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-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∅</a:t>
                </a:r>
                <a:endParaRPr b="0" lang="en-GB" sz="11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-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e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s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[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1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1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]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=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6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e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s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[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1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2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]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=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9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…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e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l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s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[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8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,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7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]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=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7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317" name="CustomShape 15"/>
              <p:cNvSpPr/>
              <p:nvPr/>
            </p:nvSpPr>
            <p:spPr>
              <a:xfrm>
                <a:off x="5381280" y="3337920"/>
                <a:ext cx="385920" cy="330840"/>
              </a:xfrm>
              <a:prstGeom prst="rect">
                <a:avLst/>
              </a:prstGeom>
              <a:solidFill>
                <a:srgbClr val="ffd428"/>
              </a:solidFill>
              <a:ln w="190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Menlo"/>
                    <a:ea typeface="Menlo"/>
                  </a:rPr>
                  <a:t>0</a:t>
                </a:r>
                <a:endParaRPr b="0" lang="en-GB" sz="1800" spc="-1" strike="noStrike">
                  <a:latin typeface="Arial"/>
                </a:endParaRPr>
              </a:p>
            </p:txBody>
          </p:sp>
        </p:grpSp>
        <p:grpSp>
          <p:nvGrpSpPr>
            <p:cNvPr id="318" name="Group 16"/>
            <p:cNvGrpSpPr/>
            <p:nvPr/>
          </p:nvGrpSpPr>
          <p:grpSpPr>
            <a:xfrm>
              <a:off x="5342760" y="2638080"/>
              <a:ext cx="4548600" cy="516600"/>
              <a:chOff x="5342760" y="2638080"/>
              <a:chExt cx="4548600" cy="516600"/>
            </a:xfrm>
          </p:grpSpPr>
          <p:sp>
            <p:nvSpPr>
              <p:cNvPr id="319" name="CustomShape 17"/>
              <p:cNvSpPr/>
              <p:nvPr/>
            </p:nvSpPr>
            <p:spPr>
              <a:xfrm>
                <a:off x="5342760" y="2693160"/>
                <a:ext cx="359640" cy="359640"/>
              </a:xfrm>
              <a:prstGeom prst="rect">
                <a:avLst/>
              </a:prstGeom>
              <a:noFill/>
              <a:ln w="19050">
                <a:solidFill>
                  <a:srgbClr val="00339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endParaRPr b="0" lang="en-GB" sz="1800" spc="-1" strike="noStrike">
                  <a:latin typeface="Arial"/>
                </a:endParaRPr>
              </a:p>
            </p:txBody>
          </p:sp>
          <p:sp>
            <p:nvSpPr>
              <p:cNvPr id="320" name="CustomShape 18"/>
              <p:cNvSpPr/>
              <p:nvPr/>
            </p:nvSpPr>
            <p:spPr>
              <a:xfrm>
                <a:off x="5974560" y="2638080"/>
                <a:ext cx="39168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c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o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n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st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ra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in</a:t>
                </a: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ts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: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e.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g.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all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di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ff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er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e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nt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v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al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u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es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o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ro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w,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bl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oc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k,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a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d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co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lu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m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n</a:t>
                </a:r>
                <a:endParaRPr b="0" lang="en-GB" sz="1400" spc="-1" strike="noStrike">
                  <a:latin typeface="Arial"/>
                </a:endParaRPr>
              </a:p>
            </p:txBody>
          </p:sp>
        </p:grpSp>
        <p:sp>
          <p:nvSpPr>
            <p:cNvPr id="321" name="CustomShape 19"/>
            <p:cNvSpPr/>
            <p:nvPr/>
          </p:nvSpPr>
          <p:spPr>
            <a:xfrm>
              <a:off x="5220000" y="2624400"/>
              <a:ext cx="4633920" cy="2355120"/>
            </a:xfrm>
            <a:prstGeom prst="rect">
              <a:avLst/>
            </a:prstGeom>
            <a:noFill/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CustomShape 20"/>
            <p:cNvSpPr/>
            <p:nvPr/>
          </p:nvSpPr>
          <p:spPr>
            <a:xfrm>
              <a:off x="970200" y="4680000"/>
              <a:ext cx="385920" cy="3308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</p:grpSp>
      <p:pic>
        <p:nvPicPr>
          <p:cNvPr id="323" name="Picture 25_2" descr="A sudoku game with numbers&#10;&#10;Description automatically generated"/>
          <p:cNvPicPr/>
          <p:nvPr/>
        </p:nvPicPr>
        <p:blipFill>
          <a:blip r:embed="rId1"/>
          <a:srcRect l="1061" t="626" r="2831" b="2024"/>
          <a:stretch/>
        </p:blipFill>
        <p:spPr>
          <a:xfrm>
            <a:off x="317880" y="2815200"/>
            <a:ext cx="1547640" cy="1688760"/>
          </a:xfrm>
          <a:prstGeom prst="rect">
            <a:avLst/>
          </a:prstGeom>
          <a:ln w="0">
            <a:noFill/>
          </a:ln>
        </p:spPr>
      </p:pic>
      <p:sp>
        <p:nvSpPr>
          <p:cNvPr id="324" name="CustomShape 21"/>
          <p:cNvSpPr/>
          <p:nvPr/>
        </p:nvSpPr>
        <p:spPr>
          <a:xfrm>
            <a:off x="2013840" y="3563280"/>
            <a:ext cx="941040" cy="294840"/>
          </a:xfrm>
          <a:prstGeom prst="rightArrow">
            <a:avLst>
              <a:gd name="adj1" fmla="val 49042"/>
              <a:gd name="adj2" fmla="val 47684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2"/>
          <p:cNvSpPr/>
          <p:nvPr/>
        </p:nvSpPr>
        <p:spPr>
          <a:xfrm>
            <a:off x="3564000" y="4602600"/>
            <a:ext cx="62496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n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326" name="Group 23"/>
          <p:cNvGrpSpPr/>
          <p:nvPr/>
        </p:nvGrpSpPr>
        <p:grpSpPr>
          <a:xfrm>
            <a:off x="3125160" y="2835720"/>
            <a:ext cx="1635480" cy="1659960"/>
            <a:chOff x="3125160" y="2835720"/>
            <a:chExt cx="1635480" cy="1659960"/>
          </a:xfrm>
        </p:grpSpPr>
        <p:pic>
          <p:nvPicPr>
            <p:cNvPr id="327" name="Picture 13379_0" descr="A sudoku game with numbers&#10;&#10;Description automatically generated"/>
            <p:cNvPicPr/>
            <p:nvPr/>
          </p:nvPicPr>
          <p:blipFill>
            <a:blip r:embed="rId2"/>
            <a:srcRect l="1061" t="626" r="2831" b="2024"/>
            <a:stretch/>
          </p:blipFill>
          <p:spPr>
            <a:xfrm>
              <a:off x="3125160" y="2835720"/>
              <a:ext cx="1635480" cy="1659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8" name="CustomShape 24"/>
            <p:cNvSpPr/>
            <p:nvPr/>
          </p:nvSpPr>
          <p:spPr>
            <a:xfrm>
              <a:off x="4415400" y="411264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29" name="CustomShape 25"/>
            <p:cNvSpPr/>
            <p:nvPr/>
          </p:nvSpPr>
          <p:spPr>
            <a:xfrm>
              <a:off x="3508200" y="430128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0" name="CustomShape 26"/>
            <p:cNvSpPr/>
            <p:nvPr/>
          </p:nvSpPr>
          <p:spPr>
            <a:xfrm>
              <a:off x="4214160" y="286056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1" name="CustomShape 27"/>
            <p:cNvSpPr/>
            <p:nvPr/>
          </p:nvSpPr>
          <p:spPr>
            <a:xfrm>
              <a:off x="4397760" y="28605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2" name="CustomShape 28"/>
            <p:cNvSpPr/>
            <p:nvPr/>
          </p:nvSpPr>
          <p:spPr>
            <a:xfrm>
              <a:off x="3858120" y="28735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3" name="CustomShape 29"/>
            <p:cNvSpPr/>
            <p:nvPr/>
          </p:nvSpPr>
          <p:spPr>
            <a:xfrm>
              <a:off x="4573800" y="28605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4" name="CustomShape 30"/>
            <p:cNvSpPr/>
            <p:nvPr/>
          </p:nvSpPr>
          <p:spPr>
            <a:xfrm>
              <a:off x="3679920" y="287748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5" name="CustomShape 31"/>
            <p:cNvSpPr/>
            <p:nvPr/>
          </p:nvSpPr>
          <p:spPr>
            <a:xfrm>
              <a:off x="3146760" y="30567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6" name="CustomShape 32"/>
            <p:cNvSpPr/>
            <p:nvPr/>
          </p:nvSpPr>
          <p:spPr>
            <a:xfrm>
              <a:off x="3331080" y="305568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7" name="CustomShape 33"/>
            <p:cNvSpPr/>
            <p:nvPr/>
          </p:nvSpPr>
          <p:spPr>
            <a:xfrm>
              <a:off x="4399560" y="321192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8" name="CustomShape 34"/>
            <p:cNvSpPr/>
            <p:nvPr/>
          </p:nvSpPr>
          <p:spPr>
            <a:xfrm>
              <a:off x="4036320" y="322524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39" name="CustomShape 35"/>
            <p:cNvSpPr/>
            <p:nvPr/>
          </p:nvSpPr>
          <p:spPr>
            <a:xfrm>
              <a:off x="3681720" y="322524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0" name="CustomShape 36"/>
            <p:cNvSpPr/>
            <p:nvPr/>
          </p:nvSpPr>
          <p:spPr>
            <a:xfrm>
              <a:off x="3499920" y="322524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1" name="CustomShape 37"/>
            <p:cNvSpPr/>
            <p:nvPr/>
          </p:nvSpPr>
          <p:spPr>
            <a:xfrm>
              <a:off x="4217040" y="303804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2" name="CustomShape 38"/>
            <p:cNvSpPr/>
            <p:nvPr/>
          </p:nvSpPr>
          <p:spPr>
            <a:xfrm>
              <a:off x="3688560" y="304812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3" name="CustomShape 39"/>
            <p:cNvSpPr/>
            <p:nvPr/>
          </p:nvSpPr>
          <p:spPr>
            <a:xfrm>
              <a:off x="4572720" y="320688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4" name="CustomShape 40"/>
            <p:cNvSpPr/>
            <p:nvPr/>
          </p:nvSpPr>
          <p:spPr>
            <a:xfrm>
              <a:off x="4031280" y="304164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5" name="CustomShape 41"/>
            <p:cNvSpPr/>
            <p:nvPr/>
          </p:nvSpPr>
          <p:spPr>
            <a:xfrm>
              <a:off x="3859200" y="375948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6" name="CustomShape 42"/>
            <p:cNvSpPr/>
            <p:nvPr/>
          </p:nvSpPr>
          <p:spPr>
            <a:xfrm>
              <a:off x="3679920" y="34063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7" name="CustomShape 43"/>
            <p:cNvSpPr/>
            <p:nvPr/>
          </p:nvSpPr>
          <p:spPr>
            <a:xfrm>
              <a:off x="3861000" y="34063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8" name="CustomShape 44"/>
            <p:cNvSpPr/>
            <p:nvPr/>
          </p:nvSpPr>
          <p:spPr>
            <a:xfrm>
              <a:off x="3153240" y="358380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49" name="CustomShape 45"/>
            <p:cNvSpPr/>
            <p:nvPr/>
          </p:nvSpPr>
          <p:spPr>
            <a:xfrm>
              <a:off x="3144240" y="430416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0" name="CustomShape 46"/>
            <p:cNvSpPr/>
            <p:nvPr/>
          </p:nvSpPr>
          <p:spPr>
            <a:xfrm>
              <a:off x="4039560" y="375552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1" name="CustomShape 47"/>
            <p:cNvSpPr/>
            <p:nvPr/>
          </p:nvSpPr>
          <p:spPr>
            <a:xfrm>
              <a:off x="3151440" y="394704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2" name="CustomShape 48"/>
            <p:cNvSpPr/>
            <p:nvPr/>
          </p:nvSpPr>
          <p:spPr>
            <a:xfrm>
              <a:off x="3329640" y="341244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3" name="CustomShape 49"/>
            <p:cNvSpPr/>
            <p:nvPr/>
          </p:nvSpPr>
          <p:spPr>
            <a:xfrm>
              <a:off x="3150360" y="34171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4" name="CustomShape 50"/>
            <p:cNvSpPr/>
            <p:nvPr/>
          </p:nvSpPr>
          <p:spPr>
            <a:xfrm>
              <a:off x="4217040" y="321552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5" name="CustomShape 51"/>
            <p:cNvSpPr/>
            <p:nvPr/>
          </p:nvSpPr>
          <p:spPr>
            <a:xfrm>
              <a:off x="4224600" y="358380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6" name="CustomShape 52"/>
            <p:cNvSpPr/>
            <p:nvPr/>
          </p:nvSpPr>
          <p:spPr>
            <a:xfrm>
              <a:off x="3510000" y="412416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7" name="CustomShape 53"/>
            <p:cNvSpPr/>
            <p:nvPr/>
          </p:nvSpPr>
          <p:spPr>
            <a:xfrm>
              <a:off x="3678120" y="393912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8" name="CustomShape 54"/>
            <p:cNvSpPr/>
            <p:nvPr/>
          </p:nvSpPr>
          <p:spPr>
            <a:xfrm>
              <a:off x="3856680" y="39387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59" name="CustomShape 55"/>
            <p:cNvSpPr/>
            <p:nvPr/>
          </p:nvSpPr>
          <p:spPr>
            <a:xfrm>
              <a:off x="4217040" y="340236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0" name="CustomShape 56"/>
            <p:cNvSpPr/>
            <p:nvPr/>
          </p:nvSpPr>
          <p:spPr>
            <a:xfrm>
              <a:off x="4573440" y="33933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1" name="CustomShape 57"/>
            <p:cNvSpPr/>
            <p:nvPr/>
          </p:nvSpPr>
          <p:spPr>
            <a:xfrm>
              <a:off x="4406040" y="375336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2" name="CustomShape 58"/>
            <p:cNvSpPr/>
            <p:nvPr/>
          </p:nvSpPr>
          <p:spPr>
            <a:xfrm>
              <a:off x="3688560" y="375768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3" name="CustomShape 59"/>
            <p:cNvSpPr/>
            <p:nvPr/>
          </p:nvSpPr>
          <p:spPr>
            <a:xfrm>
              <a:off x="3329640" y="43041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4" name="CustomShape 60"/>
            <p:cNvSpPr/>
            <p:nvPr/>
          </p:nvSpPr>
          <p:spPr>
            <a:xfrm>
              <a:off x="3687120" y="357948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5" name="CustomShape 61"/>
            <p:cNvSpPr/>
            <p:nvPr/>
          </p:nvSpPr>
          <p:spPr>
            <a:xfrm>
              <a:off x="4043520" y="411588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6" name="CustomShape 62"/>
            <p:cNvSpPr/>
            <p:nvPr/>
          </p:nvSpPr>
          <p:spPr>
            <a:xfrm>
              <a:off x="4598280" y="42987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7" name="CustomShape 63"/>
            <p:cNvSpPr/>
            <p:nvPr/>
          </p:nvSpPr>
          <p:spPr>
            <a:xfrm>
              <a:off x="4408560" y="39351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8" name="CustomShape 64"/>
            <p:cNvSpPr/>
            <p:nvPr/>
          </p:nvSpPr>
          <p:spPr>
            <a:xfrm>
              <a:off x="4237200" y="430416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69" name="CustomShape 65"/>
            <p:cNvSpPr/>
            <p:nvPr/>
          </p:nvSpPr>
          <p:spPr>
            <a:xfrm>
              <a:off x="4593960" y="4112640"/>
              <a:ext cx="15984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0" name="CustomShape 66"/>
            <p:cNvSpPr/>
            <p:nvPr/>
          </p:nvSpPr>
          <p:spPr>
            <a:xfrm>
              <a:off x="4039560" y="393876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1" name="CustomShape 67"/>
            <p:cNvSpPr/>
            <p:nvPr/>
          </p:nvSpPr>
          <p:spPr>
            <a:xfrm>
              <a:off x="4422600" y="4301280"/>
              <a:ext cx="15984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2" name="CustomShape 68"/>
            <p:cNvSpPr/>
            <p:nvPr/>
          </p:nvSpPr>
          <p:spPr>
            <a:xfrm>
              <a:off x="3871440" y="430452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3" name="CustomShape 69"/>
            <p:cNvSpPr/>
            <p:nvPr/>
          </p:nvSpPr>
          <p:spPr>
            <a:xfrm>
              <a:off x="4218840" y="3938760"/>
              <a:ext cx="159480" cy="15948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374" name="CustomShape 70"/>
            <p:cNvSpPr/>
            <p:nvPr/>
          </p:nvSpPr>
          <p:spPr>
            <a:xfrm>
              <a:off x="3867840" y="4115880"/>
              <a:ext cx="159480" cy="159840"/>
            </a:xfrm>
            <a:prstGeom prst="rect">
              <a:avLst/>
            </a:prstGeom>
            <a:solidFill>
              <a:srgbClr val="0aa83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Line 1"/>
          <p:cNvSpPr/>
          <p:nvPr/>
        </p:nvSpPr>
        <p:spPr>
          <a:xfrm>
            <a:off x="11247840" y="3642120"/>
            <a:ext cx="736200" cy="223164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6" name="Line 2"/>
          <p:cNvSpPr/>
          <p:nvPr/>
        </p:nvSpPr>
        <p:spPr>
          <a:xfrm flipV="1">
            <a:off x="5280120" y="3648600"/>
            <a:ext cx="815760" cy="217764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7" name="CustomShape 3"/>
          <p:cNvSpPr/>
          <p:nvPr/>
        </p:nvSpPr>
        <p:spPr>
          <a:xfrm>
            <a:off x="5291640" y="4399560"/>
            <a:ext cx="6692040" cy="1426680"/>
          </a:xfrm>
          <a:custGeom>
            <a:avLst/>
            <a:gdLst/>
            <a:ahLst/>
            <a:rect l="l" t="t" r="r" b="b"/>
            <a:pathLst>
              <a:path w="6692434" h="1426881">
                <a:moveTo>
                  <a:pt x="0" y="0"/>
                </a:moveTo>
                <a:cubicBezTo>
                  <a:pt x="252808" y="-22700"/>
                  <a:pt x="383428" y="3282"/>
                  <a:pt x="624627" y="0"/>
                </a:cubicBezTo>
                <a:cubicBezTo>
                  <a:pt x="865826" y="-3282"/>
                  <a:pt x="995441" y="23233"/>
                  <a:pt x="1115406" y="0"/>
                </a:cubicBezTo>
                <a:cubicBezTo>
                  <a:pt x="1235371" y="-23233"/>
                  <a:pt x="1445796" y="24557"/>
                  <a:pt x="1606184" y="0"/>
                </a:cubicBezTo>
                <a:cubicBezTo>
                  <a:pt x="1766572" y="-24557"/>
                  <a:pt x="1817288" y="41623"/>
                  <a:pt x="1963114" y="0"/>
                </a:cubicBezTo>
                <a:cubicBezTo>
                  <a:pt x="2108940" y="-41623"/>
                  <a:pt x="2212483" y="33341"/>
                  <a:pt x="2386968" y="0"/>
                </a:cubicBezTo>
                <a:cubicBezTo>
                  <a:pt x="2561453" y="-33341"/>
                  <a:pt x="2730638" y="9998"/>
                  <a:pt x="3011595" y="0"/>
                </a:cubicBezTo>
                <a:cubicBezTo>
                  <a:pt x="3292552" y="-9998"/>
                  <a:pt x="3451010" y="66167"/>
                  <a:pt x="3569298" y="0"/>
                </a:cubicBezTo>
                <a:cubicBezTo>
                  <a:pt x="3687586" y="-66167"/>
                  <a:pt x="3899129" y="24126"/>
                  <a:pt x="4060077" y="0"/>
                </a:cubicBezTo>
                <a:cubicBezTo>
                  <a:pt x="4221025" y="-24126"/>
                  <a:pt x="4411672" y="47877"/>
                  <a:pt x="4550855" y="0"/>
                </a:cubicBezTo>
                <a:cubicBezTo>
                  <a:pt x="4690038" y="-47877"/>
                  <a:pt x="4767597" y="16370"/>
                  <a:pt x="4907785" y="0"/>
                </a:cubicBezTo>
                <a:cubicBezTo>
                  <a:pt x="5047973" y="-16370"/>
                  <a:pt x="5255541" y="53711"/>
                  <a:pt x="5398563" y="0"/>
                </a:cubicBezTo>
                <a:cubicBezTo>
                  <a:pt x="5541585" y="-53711"/>
                  <a:pt x="5931853" y="73267"/>
                  <a:pt x="6090115" y="0"/>
                </a:cubicBezTo>
                <a:cubicBezTo>
                  <a:pt x="6248377" y="-73267"/>
                  <a:pt x="6403692" y="18348"/>
                  <a:pt x="6692434" y="0"/>
                </a:cubicBezTo>
                <a:cubicBezTo>
                  <a:pt x="6729622" y="131215"/>
                  <a:pt x="6678251" y="335487"/>
                  <a:pt x="6692434" y="489896"/>
                </a:cubicBezTo>
                <a:cubicBezTo>
                  <a:pt x="6706617" y="644305"/>
                  <a:pt x="6651372" y="761271"/>
                  <a:pt x="6692434" y="936985"/>
                </a:cubicBezTo>
                <a:cubicBezTo>
                  <a:pt x="6733496" y="1112699"/>
                  <a:pt x="6690394" y="1305756"/>
                  <a:pt x="6692434" y="1426881"/>
                </a:cubicBezTo>
                <a:cubicBezTo>
                  <a:pt x="6564898" y="1483145"/>
                  <a:pt x="6340192" y="1402614"/>
                  <a:pt x="6201656" y="1426881"/>
                </a:cubicBezTo>
                <a:cubicBezTo>
                  <a:pt x="6063120" y="1451148"/>
                  <a:pt x="5906750" y="1392493"/>
                  <a:pt x="5643953" y="1426881"/>
                </a:cubicBezTo>
                <a:cubicBezTo>
                  <a:pt x="5381156" y="1461269"/>
                  <a:pt x="5342277" y="1397953"/>
                  <a:pt x="5153174" y="1426881"/>
                </a:cubicBezTo>
                <a:cubicBezTo>
                  <a:pt x="4964071" y="1455809"/>
                  <a:pt x="4812693" y="1372510"/>
                  <a:pt x="4595471" y="1426881"/>
                </a:cubicBezTo>
                <a:cubicBezTo>
                  <a:pt x="4378249" y="1481252"/>
                  <a:pt x="4170352" y="1377174"/>
                  <a:pt x="3970844" y="1426881"/>
                </a:cubicBezTo>
                <a:cubicBezTo>
                  <a:pt x="3771336" y="1476588"/>
                  <a:pt x="3604836" y="1397986"/>
                  <a:pt x="3346217" y="1426881"/>
                </a:cubicBezTo>
                <a:cubicBezTo>
                  <a:pt x="3087598" y="1455776"/>
                  <a:pt x="2835238" y="1384413"/>
                  <a:pt x="2654665" y="1426881"/>
                </a:cubicBezTo>
                <a:cubicBezTo>
                  <a:pt x="2474092" y="1469349"/>
                  <a:pt x="2294119" y="1422385"/>
                  <a:pt x="1963114" y="1426881"/>
                </a:cubicBezTo>
                <a:cubicBezTo>
                  <a:pt x="1632109" y="1431377"/>
                  <a:pt x="1555026" y="1361180"/>
                  <a:pt x="1405411" y="1426881"/>
                </a:cubicBezTo>
                <a:cubicBezTo>
                  <a:pt x="1255796" y="1492582"/>
                  <a:pt x="966729" y="1363524"/>
                  <a:pt x="847708" y="1426881"/>
                </a:cubicBezTo>
                <a:cubicBezTo>
                  <a:pt x="728687" y="1490238"/>
                  <a:pt x="379464" y="1419265"/>
                  <a:pt x="0" y="1426881"/>
                </a:cubicBezTo>
                <a:cubicBezTo>
                  <a:pt x="-41140" y="1230860"/>
                  <a:pt x="9358" y="1095533"/>
                  <a:pt x="0" y="936985"/>
                </a:cubicBezTo>
                <a:cubicBezTo>
                  <a:pt x="-9358" y="778437"/>
                  <a:pt x="44697" y="632683"/>
                  <a:pt x="0" y="489896"/>
                </a:cubicBezTo>
                <a:cubicBezTo>
                  <a:pt x="-44697" y="347109"/>
                  <a:pt x="15174" y="188754"/>
                  <a:pt x="0" y="0"/>
                </a:cubicBezTo>
                <a:close/>
                <a:moveTo>
                  <a:pt x="0" y="0"/>
                </a:moveTo>
                <a:cubicBezTo>
                  <a:pt x="312626" y="-31672"/>
                  <a:pt x="354224" y="33822"/>
                  <a:pt x="691552" y="0"/>
                </a:cubicBezTo>
                <a:cubicBezTo>
                  <a:pt x="1028880" y="-33822"/>
                  <a:pt x="972727" y="36485"/>
                  <a:pt x="1048481" y="0"/>
                </a:cubicBezTo>
                <a:cubicBezTo>
                  <a:pt x="1124235" y="-36485"/>
                  <a:pt x="1420657" y="49721"/>
                  <a:pt x="1539260" y="0"/>
                </a:cubicBezTo>
                <a:cubicBezTo>
                  <a:pt x="1657863" y="-49721"/>
                  <a:pt x="1900869" y="24675"/>
                  <a:pt x="2030038" y="0"/>
                </a:cubicBezTo>
                <a:cubicBezTo>
                  <a:pt x="2159207" y="-24675"/>
                  <a:pt x="2298994" y="13049"/>
                  <a:pt x="2386968" y="0"/>
                </a:cubicBezTo>
                <a:cubicBezTo>
                  <a:pt x="2474942" y="-13049"/>
                  <a:pt x="2833361" y="60712"/>
                  <a:pt x="3011595" y="0"/>
                </a:cubicBezTo>
                <a:cubicBezTo>
                  <a:pt x="3189829" y="-60712"/>
                  <a:pt x="3356776" y="65108"/>
                  <a:pt x="3569298" y="0"/>
                </a:cubicBezTo>
                <a:cubicBezTo>
                  <a:pt x="3781820" y="-65108"/>
                  <a:pt x="4075588" y="29964"/>
                  <a:pt x="4260850" y="0"/>
                </a:cubicBezTo>
                <a:cubicBezTo>
                  <a:pt x="4446112" y="-29964"/>
                  <a:pt x="4530774" y="33133"/>
                  <a:pt x="4617779" y="0"/>
                </a:cubicBezTo>
                <a:cubicBezTo>
                  <a:pt x="4704784" y="-33133"/>
                  <a:pt x="4970934" y="80532"/>
                  <a:pt x="5309331" y="0"/>
                </a:cubicBezTo>
                <a:cubicBezTo>
                  <a:pt x="5647728" y="-80532"/>
                  <a:pt x="5587165" y="26775"/>
                  <a:pt x="5800109" y="0"/>
                </a:cubicBezTo>
                <a:cubicBezTo>
                  <a:pt x="6013053" y="-26775"/>
                  <a:pt x="6446196" y="70444"/>
                  <a:pt x="6692434" y="0"/>
                </a:cubicBezTo>
                <a:cubicBezTo>
                  <a:pt x="6742921" y="114847"/>
                  <a:pt x="6680765" y="344224"/>
                  <a:pt x="6692434" y="461358"/>
                </a:cubicBezTo>
                <a:cubicBezTo>
                  <a:pt x="6704103" y="578492"/>
                  <a:pt x="6674101" y="796673"/>
                  <a:pt x="6692434" y="922716"/>
                </a:cubicBezTo>
                <a:cubicBezTo>
                  <a:pt x="6710767" y="1048759"/>
                  <a:pt x="6685195" y="1222397"/>
                  <a:pt x="6692434" y="1426881"/>
                </a:cubicBezTo>
                <a:cubicBezTo>
                  <a:pt x="6568622" y="1473633"/>
                  <a:pt x="6287789" y="1366729"/>
                  <a:pt x="6134731" y="1426881"/>
                </a:cubicBezTo>
                <a:cubicBezTo>
                  <a:pt x="5981673" y="1487033"/>
                  <a:pt x="5775452" y="1419462"/>
                  <a:pt x="5643953" y="1426881"/>
                </a:cubicBezTo>
                <a:cubicBezTo>
                  <a:pt x="5512454" y="1434300"/>
                  <a:pt x="5421617" y="1394185"/>
                  <a:pt x="5220099" y="1426881"/>
                </a:cubicBezTo>
                <a:cubicBezTo>
                  <a:pt x="5018581" y="1459577"/>
                  <a:pt x="4963184" y="1410531"/>
                  <a:pt x="4729320" y="1426881"/>
                </a:cubicBezTo>
                <a:cubicBezTo>
                  <a:pt x="4495456" y="1443231"/>
                  <a:pt x="4443689" y="1360970"/>
                  <a:pt x="4171617" y="1426881"/>
                </a:cubicBezTo>
                <a:cubicBezTo>
                  <a:pt x="3899545" y="1492792"/>
                  <a:pt x="3823232" y="1418537"/>
                  <a:pt x="3613914" y="1426881"/>
                </a:cubicBezTo>
                <a:cubicBezTo>
                  <a:pt x="3404596" y="1435225"/>
                  <a:pt x="3140427" y="1388363"/>
                  <a:pt x="2922363" y="1426881"/>
                </a:cubicBezTo>
                <a:cubicBezTo>
                  <a:pt x="2704299" y="1465399"/>
                  <a:pt x="2424441" y="1350589"/>
                  <a:pt x="2230811" y="1426881"/>
                </a:cubicBezTo>
                <a:cubicBezTo>
                  <a:pt x="2037181" y="1503173"/>
                  <a:pt x="1988552" y="1388061"/>
                  <a:pt x="1806957" y="1426881"/>
                </a:cubicBezTo>
                <a:cubicBezTo>
                  <a:pt x="1625362" y="1465701"/>
                  <a:pt x="1551263" y="1377394"/>
                  <a:pt x="1383103" y="1426881"/>
                </a:cubicBezTo>
                <a:cubicBezTo>
                  <a:pt x="1214943" y="1476368"/>
                  <a:pt x="1134990" y="1377354"/>
                  <a:pt x="892325" y="1426881"/>
                </a:cubicBezTo>
                <a:cubicBezTo>
                  <a:pt x="649660" y="1476408"/>
                  <a:pt x="182741" y="1405530"/>
                  <a:pt x="0" y="1426881"/>
                </a:cubicBezTo>
                <a:cubicBezTo>
                  <a:pt x="-13691" y="1204166"/>
                  <a:pt x="45625" y="1126663"/>
                  <a:pt x="0" y="936985"/>
                </a:cubicBezTo>
                <a:cubicBezTo>
                  <a:pt x="-45625" y="747307"/>
                  <a:pt x="6599" y="662396"/>
                  <a:pt x="0" y="447089"/>
                </a:cubicBezTo>
                <a:cubicBezTo>
                  <a:pt x="-6599" y="231782"/>
                  <a:pt x="9294" y="18047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8" name="Picture 64_2" descr="A sudoku game with numbers&#10;&#10;Description automatically generated"/>
          <p:cNvPicPr/>
          <p:nvPr/>
        </p:nvPicPr>
        <p:blipFill>
          <a:blip r:embed="rId1"/>
          <a:srcRect l="1061" t="626" r="2831" b="2024"/>
          <a:stretch/>
        </p:blipFill>
        <p:spPr>
          <a:xfrm>
            <a:off x="5349960" y="4552560"/>
            <a:ext cx="980280" cy="1104120"/>
          </a:xfrm>
          <a:prstGeom prst="rect">
            <a:avLst/>
          </a:prstGeom>
          <a:ln w="0">
            <a:noFill/>
          </a:ln>
        </p:spPr>
      </p:pic>
      <p:grpSp>
        <p:nvGrpSpPr>
          <p:cNvPr id="379" name="Group 4"/>
          <p:cNvGrpSpPr/>
          <p:nvPr/>
        </p:nvGrpSpPr>
        <p:grpSpPr>
          <a:xfrm>
            <a:off x="6911640" y="4552560"/>
            <a:ext cx="980280" cy="1104120"/>
            <a:chOff x="6911640" y="4552560"/>
            <a:chExt cx="980280" cy="1104120"/>
          </a:xfrm>
        </p:grpSpPr>
        <p:pic>
          <p:nvPicPr>
            <p:cNvPr id="380" name="Picture 66_2" descr="A sudoku game with numbers&#10;&#10;Description automatically generated"/>
            <p:cNvPicPr/>
            <p:nvPr/>
          </p:nvPicPr>
          <p:blipFill>
            <a:blip r:embed="rId2"/>
            <a:srcRect l="1061" t="626" r="2831" b="2024"/>
            <a:stretch/>
          </p:blipFill>
          <p:spPr>
            <a:xfrm>
              <a:off x="6911640" y="4552560"/>
              <a:ext cx="980280" cy="110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1" name="CustomShape 5"/>
            <p:cNvSpPr/>
            <p:nvPr/>
          </p:nvSpPr>
          <p:spPr>
            <a:xfrm>
              <a:off x="7106040" y="4782600"/>
              <a:ext cx="136440" cy="18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fr-FR" sz="600" spc="-1" strike="noStrike">
                  <a:solidFill>
                    <a:srgbClr val="ff0000"/>
                  </a:solidFill>
                  <a:latin typeface="Aptos"/>
                </a:rPr>
                <a:t>5</a:t>
              </a:r>
              <a:endParaRPr b="0" lang="en-GB" sz="600" spc="-1" strike="noStrike">
                <a:latin typeface="Arial"/>
              </a:endParaRPr>
            </a:p>
          </p:txBody>
        </p:sp>
      </p:grpSp>
      <p:sp>
        <p:nvSpPr>
          <p:cNvPr id="382" name="CustomShape 6"/>
          <p:cNvSpPr/>
          <p:nvPr/>
        </p:nvSpPr>
        <p:spPr>
          <a:xfrm>
            <a:off x="6444000" y="4938120"/>
            <a:ext cx="35388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7"/>
          <p:cNvSpPr/>
          <p:nvPr/>
        </p:nvSpPr>
        <p:spPr>
          <a:xfrm>
            <a:off x="8005680" y="4938120"/>
            <a:ext cx="35208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4" name="Group 8"/>
          <p:cNvGrpSpPr/>
          <p:nvPr/>
        </p:nvGrpSpPr>
        <p:grpSpPr>
          <a:xfrm>
            <a:off x="8471160" y="4552560"/>
            <a:ext cx="980280" cy="1104120"/>
            <a:chOff x="8471160" y="4552560"/>
            <a:chExt cx="980280" cy="1104120"/>
          </a:xfrm>
        </p:grpSpPr>
        <p:pic>
          <p:nvPicPr>
            <p:cNvPr id="385" name="Picture 4_2" descr="A sudoku game with numbers&#10;&#10;Description automatically generated"/>
            <p:cNvPicPr/>
            <p:nvPr/>
          </p:nvPicPr>
          <p:blipFill>
            <a:blip r:embed="rId3"/>
            <a:srcRect l="1061" t="626" r="2831" b="2024"/>
            <a:stretch/>
          </p:blipFill>
          <p:spPr>
            <a:xfrm>
              <a:off x="8471160" y="4552560"/>
              <a:ext cx="980280" cy="110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6" name="CustomShape 9"/>
            <p:cNvSpPr/>
            <p:nvPr/>
          </p:nvSpPr>
          <p:spPr>
            <a:xfrm>
              <a:off x="8673120" y="4776840"/>
              <a:ext cx="136440" cy="18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60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600" spc="-1" strike="noStrike">
                <a:latin typeface="Arial"/>
              </a:endParaRPr>
            </a:p>
          </p:txBody>
        </p:sp>
        <p:sp>
          <p:nvSpPr>
            <p:cNvPr id="387" name="CustomShape 10"/>
            <p:cNvSpPr/>
            <p:nvPr/>
          </p:nvSpPr>
          <p:spPr>
            <a:xfrm>
              <a:off x="8897400" y="5131800"/>
              <a:ext cx="136440" cy="18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fr-FR" sz="600" spc="-1" strike="noStrike">
                  <a:solidFill>
                    <a:srgbClr val="ff0000"/>
                  </a:solidFill>
                  <a:latin typeface="Aptos"/>
                </a:rPr>
                <a:t>1</a:t>
              </a:r>
              <a:endParaRPr b="0" lang="en-GB" sz="600" spc="-1" strike="noStrike">
                <a:latin typeface="Arial"/>
              </a:endParaRPr>
            </a:p>
          </p:txBody>
        </p:sp>
      </p:grpSp>
      <p:sp>
        <p:nvSpPr>
          <p:cNvPr id="388" name="CustomShape 11"/>
          <p:cNvSpPr/>
          <p:nvPr/>
        </p:nvSpPr>
        <p:spPr>
          <a:xfrm>
            <a:off x="9565200" y="4938120"/>
            <a:ext cx="35208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2"/>
          <p:cNvSpPr/>
          <p:nvPr/>
        </p:nvSpPr>
        <p:spPr>
          <a:xfrm>
            <a:off x="10389600" y="4938120"/>
            <a:ext cx="35208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3"/>
          <p:cNvSpPr/>
          <p:nvPr/>
        </p:nvSpPr>
        <p:spPr>
          <a:xfrm>
            <a:off x="9912960" y="4986720"/>
            <a:ext cx="481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…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1" name="CustomShape 14"/>
          <p:cNvSpPr/>
          <p:nvPr/>
        </p:nvSpPr>
        <p:spPr>
          <a:xfrm>
            <a:off x="6089400" y="1638720"/>
            <a:ext cx="5185080" cy="2022840"/>
          </a:xfrm>
          <a:custGeom>
            <a:avLst/>
            <a:gdLst/>
            <a:ahLst/>
            <a:rect l="l" t="t" r="r" b="b"/>
            <a:pathLst>
              <a:path w="5185365" h="2023231">
                <a:moveTo>
                  <a:pt x="0" y="0"/>
                </a:moveTo>
                <a:cubicBezTo>
                  <a:pt x="226052" y="-28668"/>
                  <a:pt x="404526" y="272"/>
                  <a:pt x="524298" y="0"/>
                </a:cubicBezTo>
                <a:cubicBezTo>
                  <a:pt x="644070" y="-272"/>
                  <a:pt x="833200" y="50417"/>
                  <a:pt x="944889" y="0"/>
                </a:cubicBezTo>
                <a:cubicBezTo>
                  <a:pt x="1056578" y="-50417"/>
                  <a:pt x="1290175" y="43713"/>
                  <a:pt x="1624748" y="0"/>
                </a:cubicBezTo>
                <a:cubicBezTo>
                  <a:pt x="1959321" y="-43713"/>
                  <a:pt x="1980417" y="57050"/>
                  <a:pt x="2149046" y="0"/>
                </a:cubicBezTo>
                <a:cubicBezTo>
                  <a:pt x="2317675" y="-57050"/>
                  <a:pt x="2502148" y="16435"/>
                  <a:pt x="2673344" y="0"/>
                </a:cubicBezTo>
                <a:cubicBezTo>
                  <a:pt x="2844540" y="-16435"/>
                  <a:pt x="3195743" y="27948"/>
                  <a:pt x="3353203" y="0"/>
                </a:cubicBezTo>
                <a:cubicBezTo>
                  <a:pt x="3510663" y="-27948"/>
                  <a:pt x="3707936" y="41119"/>
                  <a:pt x="3825647" y="0"/>
                </a:cubicBezTo>
                <a:cubicBezTo>
                  <a:pt x="3943358" y="-41119"/>
                  <a:pt x="4331050" y="76347"/>
                  <a:pt x="4505506" y="0"/>
                </a:cubicBezTo>
                <a:cubicBezTo>
                  <a:pt x="4679962" y="-76347"/>
                  <a:pt x="4857366" y="63353"/>
                  <a:pt x="5185365" y="0"/>
                </a:cubicBezTo>
                <a:cubicBezTo>
                  <a:pt x="5245542" y="120237"/>
                  <a:pt x="5148727" y="390556"/>
                  <a:pt x="5185365" y="505808"/>
                </a:cubicBezTo>
                <a:cubicBezTo>
                  <a:pt x="5222003" y="621060"/>
                  <a:pt x="5126747" y="880250"/>
                  <a:pt x="5185365" y="1011616"/>
                </a:cubicBezTo>
                <a:cubicBezTo>
                  <a:pt x="5243983" y="1142982"/>
                  <a:pt x="5179106" y="1348833"/>
                  <a:pt x="5185365" y="1537656"/>
                </a:cubicBezTo>
                <a:cubicBezTo>
                  <a:pt x="5191624" y="1726479"/>
                  <a:pt x="5156701" y="1855868"/>
                  <a:pt x="5185365" y="2023231"/>
                </a:cubicBezTo>
                <a:cubicBezTo>
                  <a:pt x="5018054" y="2047852"/>
                  <a:pt x="4772432" y="1963252"/>
                  <a:pt x="4609213" y="2023231"/>
                </a:cubicBezTo>
                <a:cubicBezTo>
                  <a:pt x="4445994" y="2083210"/>
                  <a:pt x="4295745" y="2000671"/>
                  <a:pt x="4136769" y="2023231"/>
                </a:cubicBezTo>
                <a:cubicBezTo>
                  <a:pt x="3977793" y="2045791"/>
                  <a:pt x="3815404" y="2009455"/>
                  <a:pt x="3560617" y="2023231"/>
                </a:cubicBezTo>
                <a:cubicBezTo>
                  <a:pt x="3305830" y="2037007"/>
                  <a:pt x="3111241" y="1959659"/>
                  <a:pt x="2880758" y="2023231"/>
                </a:cubicBezTo>
                <a:cubicBezTo>
                  <a:pt x="2650275" y="2086803"/>
                  <a:pt x="2463599" y="1998576"/>
                  <a:pt x="2304607" y="2023231"/>
                </a:cubicBezTo>
                <a:cubicBezTo>
                  <a:pt x="2145615" y="2047886"/>
                  <a:pt x="2042697" y="1998554"/>
                  <a:pt x="1884016" y="2023231"/>
                </a:cubicBezTo>
                <a:cubicBezTo>
                  <a:pt x="1725335" y="2047908"/>
                  <a:pt x="1607786" y="1984358"/>
                  <a:pt x="1411572" y="2023231"/>
                </a:cubicBezTo>
                <a:cubicBezTo>
                  <a:pt x="1215358" y="2062104"/>
                  <a:pt x="1031830" y="2020027"/>
                  <a:pt x="731713" y="2023231"/>
                </a:cubicBezTo>
                <a:cubicBezTo>
                  <a:pt x="431596" y="2026435"/>
                  <a:pt x="326472" y="1975013"/>
                  <a:pt x="0" y="2023231"/>
                </a:cubicBezTo>
                <a:cubicBezTo>
                  <a:pt x="-31050" y="1870977"/>
                  <a:pt x="16074" y="1692942"/>
                  <a:pt x="0" y="1557888"/>
                </a:cubicBezTo>
                <a:cubicBezTo>
                  <a:pt x="-16074" y="1422834"/>
                  <a:pt x="42015" y="1198569"/>
                  <a:pt x="0" y="1072312"/>
                </a:cubicBezTo>
                <a:cubicBezTo>
                  <a:pt x="-42015" y="946055"/>
                  <a:pt x="48032" y="789837"/>
                  <a:pt x="0" y="627202"/>
                </a:cubicBezTo>
                <a:cubicBezTo>
                  <a:pt x="-48032" y="464567"/>
                  <a:pt x="22552" y="1594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Line 15"/>
          <p:cNvSpPr/>
          <p:nvPr/>
        </p:nvSpPr>
        <p:spPr>
          <a:xfrm flipV="1">
            <a:off x="5271840" y="1636200"/>
            <a:ext cx="817200" cy="276660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3" name="Line 16"/>
          <p:cNvSpPr/>
          <p:nvPr/>
        </p:nvSpPr>
        <p:spPr>
          <a:xfrm>
            <a:off x="11288880" y="1618200"/>
            <a:ext cx="720000" cy="285984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94" name="Picture 60_2" descr="A grid of numbers on a white surface&#10;&#10;Description automatically generated"/>
          <p:cNvPicPr/>
          <p:nvPr/>
        </p:nvPicPr>
        <p:blipFill>
          <a:blip r:embed="rId4"/>
          <a:stretch/>
        </p:blipFill>
        <p:spPr>
          <a:xfrm>
            <a:off x="10855440" y="4492080"/>
            <a:ext cx="1040040" cy="1229040"/>
          </a:xfrm>
          <a:prstGeom prst="rect">
            <a:avLst/>
          </a:prstGeom>
          <a:ln w="0">
            <a:noFill/>
          </a:ln>
        </p:spPr>
      </p:pic>
      <p:sp>
        <p:nvSpPr>
          <p:cNvPr id="395" name="CustomShape 17"/>
          <p:cNvSpPr/>
          <p:nvPr/>
        </p:nvSpPr>
        <p:spPr>
          <a:xfrm>
            <a:off x="123120" y="3700080"/>
            <a:ext cx="4063320" cy="26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x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h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x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q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q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u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c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 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o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f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 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f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r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c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 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0" i="1" lang="en-GB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r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r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o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en-GB" sz="1800" spc="-1" strike="noStrike">
                <a:solidFill>
                  <a:srgbClr val="ff6600"/>
                </a:solidFill>
                <a:latin typeface="Aptos"/>
              </a:rPr>
              <a:t> </a:t>
            </a:r>
            <a:r>
              <a:rPr b="1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g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v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r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y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1" i="1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1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t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h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x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m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o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q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u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c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(</a:t>
            </a:r>
            <a:r>
              <a:rPr b="1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n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)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s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x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p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l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a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n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e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d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  <a:ea typeface="Menlo"/>
              </a:rPr>
              <a:t>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6" name="CustomShape 18"/>
          <p:cNvSpPr/>
          <p:nvPr/>
        </p:nvSpPr>
        <p:spPr>
          <a:xfrm>
            <a:off x="5579280" y="5891400"/>
            <a:ext cx="4766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Aptos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7" name="CustomShape 19"/>
          <p:cNvSpPr/>
          <p:nvPr/>
        </p:nvSpPr>
        <p:spPr>
          <a:xfrm>
            <a:off x="7242840" y="5901480"/>
            <a:ext cx="4766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8" name="CustomShape 20"/>
          <p:cNvSpPr/>
          <p:nvPr/>
        </p:nvSpPr>
        <p:spPr>
          <a:xfrm>
            <a:off x="8723160" y="5876640"/>
            <a:ext cx="4766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9" name="CustomShape 21"/>
          <p:cNvSpPr/>
          <p:nvPr/>
        </p:nvSpPr>
        <p:spPr>
          <a:xfrm>
            <a:off x="11229840" y="5873760"/>
            <a:ext cx="60300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0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en</a:t>
            </a:r>
            <a:r>
              <a:rPr b="0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0" name="CustomShape 22"/>
          <p:cNvSpPr/>
          <p:nvPr/>
        </p:nvSpPr>
        <p:spPr>
          <a:xfrm>
            <a:off x="130680" y="394200"/>
            <a:ext cx="11878200" cy="34308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Roboto"/>
                <a:ea typeface="Roboto"/>
              </a:rPr>
              <a:t>Step-wise explaining the maximal consequence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1" name="CustomShape 23"/>
          <p:cNvSpPr/>
          <p:nvPr/>
        </p:nvSpPr>
        <p:spPr>
          <a:xfrm>
            <a:off x="130680" y="812880"/>
            <a:ext cx="4319280" cy="359640"/>
          </a:xfrm>
          <a:prstGeom prst="rect">
            <a:avLst/>
          </a:prstGeom>
          <a:solidFill>
            <a:srgbClr val="0033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Roboto"/>
                <a:ea typeface="Roboto"/>
              </a:rPr>
              <a:t>Explanation-producing problem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2" name="CustomShape 24"/>
          <p:cNvSpPr/>
          <p:nvPr/>
        </p:nvSpPr>
        <p:spPr>
          <a:xfrm>
            <a:off x="87840" y="50400"/>
            <a:ext cx="64555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1600" spc="-1" strike="noStrike">
                <a:solidFill>
                  <a:srgbClr val="00339a"/>
                </a:solidFill>
                <a:latin typeface="Roboto"/>
                <a:ea typeface="Roboto"/>
              </a:rPr>
              <a:t>Chapter 3: A framework for step-wise explaining how to solve CSPs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403" name="Group 25"/>
          <p:cNvGrpSpPr/>
          <p:nvPr/>
        </p:nvGrpSpPr>
        <p:grpSpPr>
          <a:xfrm>
            <a:off x="135720" y="1272240"/>
            <a:ext cx="4903560" cy="2487960"/>
            <a:chOff x="135720" y="1272240"/>
            <a:chExt cx="4903560" cy="2487960"/>
          </a:xfrm>
        </p:grpSpPr>
        <p:sp>
          <p:nvSpPr>
            <p:cNvPr id="404" name="CustomShape 26"/>
            <p:cNvSpPr/>
            <p:nvPr/>
          </p:nvSpPr>
          <p:spPr>
            <a:xfrm>
              <a:off x="2331360" y="3117240"/>
              <a:ext cx="412920" cy="37800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5" name="CustomShape 27"/>
            <p:cNvSpPr/>
            <p:nvPr/>
          </p:nvSpPr>
          <p:spPr>
            <a:xfrm>
              <a:off x="1379160" y="31057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6" name="CustomShape 28"/>
            <p:cNvSpPr/>
            <p:nvPr/>
          </p:nvSpPr>
          <p:spPr>
            <a:xfrm>
              <a:off x="2745000" y="312372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7" name="CustomShape 29"/>
            <p:cNvSpPr/>
            <p:nvPr/>
          </p:nvSpPr>
          <p:spPr>
            <a:xfrm flipH="1">
              <a:off x="2850120" y="312192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8" name="CustomShape 30"/>
            <p:cNvSpPr/>
            <p:nvPr/>
          </p:nvSpPr>
          <p:spPr>
            <a:xfrm>
              <a:off x="1870200" y="31219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09" name="CustomShape 31"/>
            <p:cNvSpPr/>
            <p:nvPr/>
          </p:nvSpPr>
          <p:spPr>
            <a:xfrm>
              <a:off x="3212640" y="3121920"/>
              <a:ext cx="6566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10" name="CustomShape 32"/>
            <p:cNvSpPr/>
            <p:nvPr/>
          </p:nvSpPr>
          <p:spPr>
            <a:xfrm>
              <a:off x="917280" y="2562120"/>
              <a:ext cx="3906360" cy="50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ff6600"/>
                  </a:solidFill>
                  <a:latin typeface="Aptos"/>
                </a:rPr>
                <a:t>maximal consequence</a:t>
              </a:r>
              <a:r>
                <a:rPr b="1" lang="en-GB" sz="1400" spc="-1" strike="noStrike">
                  <a:solidFill>
                    <a:srgbClr val="000000"/>
                  </a:solidFill>
                  <a:latin typeface="Aptos"/>
                </a:rPr>
                <a:t>: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NimbusRomNo9L"/>
                </a:rPr>
                <a:t>precision- maximal partial interpretation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411" name="CustomShape 33"/>
            <p:cNvSpPr/>
            <p:nvPr/>
          </p:nvSpPr>
          <p:spPr>
            <a:xfrm>
              <a:off x="245880" y="2514240"/>
              <a:ext cx="62496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grpSp>
          <p:nvGrpSpPr>
            <p:cNvPr id="412" name="Group 34"/>
            <p:cNvGrpSpPr/>
            <p:nvPr/>
          </p:nvGrpSpPr>
          <p:grpSpPr>
            <a:xfrm>
              <a:off x="297000" y="1937880"/>
              <a:ext cx="4742280" cy="629640"/>
              <a:chOff x="297000" y="1937880"/>
              <a:chExt cx="4742280" cy="629640"/>
            </a:xfrm>
          </p:grpSpPr>
          <p:sp>
            <p:nvSpPr>
              <p:cNvPr id="413" name="CustomShape 35"/>
              <p:cNvSpPr/>
              <p:nvPr/>
            </p:nvSpPr>
            <p:spPr>
              <a:xfrm>
                <a:off x="952920" y="1937880"/>
                <a:ext cx="4086360" cy="62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initial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 (partial) 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interpretation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(facts):</a:t>
                </a:r>
                <a:endParaRPr b="0" lang="en-GB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  ∅</a:t>
                </a:r>
                <a:endParaRPr b="0" lang="en-GB" sz="11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 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cells[1,1]=6,cells[1,2]=9,…,cells[8,7]=7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414" name="CustomShape 36"/>
              <p:cNvSpPr/>
              <p:nvPr/>
            </p:nvSpPr>
            <p:spPr>
              <a:xfrm>
                <a:off x="297000" y="1985760"/>
                <a:ext cx="385920" cy="330840"/>
              </a:xfrm>
              <a:prstGeom prst="rect">
                <a:avLst/>
              </a:prstGeom>
              <a:solidFill>
                <a:srgbClr val="ffd428"/>
              </a:solidFill>
              <a:ln w="190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Menlo"/>
                    <a:ea typeface="Menlo"/>
                  </a:rPr>
                  <a:t>0</a:t>
                </a:r>
                <a:endParaRPr b="0" lang="en-GB" sz="1800" spc="-1" strike="noStrike">
                  <a:latin typeface="Arial"/>
                </a:endParaRPr>
              </a:p>
            </p:txBody>
          </p:sp>
        </p:grpSp>
        <p:grpSp>
          <p:nvGrpSpPr>
            <p:cNvPr id="415" name="Group 37"/>
            <p:cNvGrpSpPr/>
            <p:nvPr/>
          </p:nvGrpSpPr>
          <p:grpSpPr>
            <a:xfrm>
              <a:off x="258480" y="1286280"/>
              <a:ext cx="4548600" cy="516600"/>
              <a:chOff x="258480" y="1286280"/>
              <a:chExt cx="4548600" cy="516600"/>
            </a:xfrm>
          </p:grpSpPr>
          <p:sp>
            <p:nvSpPr>
              <p:cNvPr id="416" name="CustomShape 38"/>
              <p:cNvSpPr/>
              <p:nvPr/>
            </p:nvSpPr>
            <p:spPr>
              <a:xfrm>
                <a:off x="258480" y="1341000"/>
                <a:ext cx="359640" cy="359640"/>
              </a:xfrm>
              <a:prstGeom prst="rect">
                <a:avLst/>
              </a:prstGeom>
              <a:noFill/>
              <a:ln w="19050">
                <a:solidFill>
                  <a:srgbClr val="00339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endParaRPr b="0" lang="en-GB" sz="1800" spc="-1" strike="noStrike">
                  <a:latin typeface="Arial"/>
                </a:endParaRPr>
              </a:p>
            </p:txBody>
          </p:sp>
          <p:sp>
            <p:nvSpPr>
              <p:cNvPr id="417" name="CustomShape 39"/>
              <p:cNvSpPr/>
              <p:nvPr/>
            </p:nvSpPr>
            <p:spPr>
              <a:xfrm>
                <a:off x="890280" y="1286280"/>
                <a:ext cx="39168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constraints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: e.g. all different values on a row, block, and column</a:t>
                </a:r>
                <a:endParaRPr b="0" lang="en-GB" sz="1400" spc="-1" strike="noStrike">
                  <a:latin typeface="Arial"/>
                </a:endParaRPr>
              </a:p>
            </p:txBody>
          </p:sp>
        </p:grpSp>
        <p:sp>
          <p:nvSpPr>
            <p:cNvPr id="418" name="CustomShape 40"/>
            <p:cNvSpPr/>
            <p:nvPr/>
          </p:nvSpPr>
          <p:spPr>
            <a:xfrm>
              <a:off x="135720" y="1272240"/>
              <a:ext cx="4633920" cy="2355120"/>
            </a:xfrm>
            <a:prstGeom prst="rect">
              <a:avLst/>
            </a:prstGeom>
            <a:noFill/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9" name="CustomShape 41"/>
          <p:cNvSpPr/>
          <p:nvPr/>
        </p:nvSpPr>
        <p:spPr>
          <a:xfrm>
            <a:off x="6859080" y="3759120"/>
            <a:ext cx="4766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Aptos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0" name="CustomShape 42"/>
          <p:cNvSpPr/>
          <p:nvPr/>
        </p:nvSpPr>
        <p:spPr>
          <a:xfrm>
            <a:off x="9779040" y="3759120"/>
            <a:ext cx="60300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0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end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21" name="Picture 108_2" descr="A sudoku game with numbers&#10;&#10;Description automatically generated"/>
          <p:cNvPicPr/>
          <p:nvPr/>
        </p:nvPicPr>
        <p:blipFill>
          <a:blip r:embed="rId5"/>
          <a:srcRect l="1061" t="626" r="2831" b="2024"/>
          <a:stretch/>
        </p:blipFill>
        <p:spPr>
          <a:xfrm>
            <a:off x="6203160" y="1686960"/>
            <a:ext cx="1729080" cy="1886400"/>
          </a:xfrm>
          <a:prstGeom prst="rect">
            <a:avLst/>
          </a:prstGeom>
          <a:ln w="0">
            <a:noFill/>
          </a:ln>
        </p:spPr>
      </p:pic>
      <p:sp>
        <p:nvSpPr>
          <p:cNvPr id="422" name="CustomShape 43"/>
          <p:cNvSpPr/>
          <p:nvPr/>
        </p:nvSpPr>
        <p:spPr>
          <a:xfrm>
            <a:off x="8097480" y="2522520"/>
            <a:ext cx="1051200" cy="329400"/>
          </a:xfrm>
          <a:prstGeom prst="rightArrow">
            <a:avLst>
              <a:gd name="adj1" fmla="val 49042"/>
              <a:gd name="adj2" fmla="val 47684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3" name="Group 44"/>
          <p:cNvGrpSpPr/>
          <p:nvPr/>
        </p:nvGrpSpPr>
        <p:grpSpPr>
          <a:xfrm>
            <a:off x="9246240" y="1713600"/>
            <a:ext cx="1881000" cy="1871280"/>
            <a:chOff x="9246240" y="1713600"/>
            <a:chExt cx="1881000" cy="1871280"/>
          </a:xfrm>
        </p:grpSpPr>
        <p:pic>
          <p:nvPicPr>
            <p:cNvPr id="424" name="Picture 111_2" descr="A sudoku game with numbers&#10;&#10;Description automatically generated"/>
            <p:cNvPicPr/>
            <p:nvPr/>
          </p:nvPicPr>
          <p:blipFill>
            <a:blip r:embed="rId6"/>
            <a:srcRect l="1061" t="626" r="2831" b="2024"/>
            <a:stretch/>
          </p:blipFill>
          <p:spPr>
            <a:xfrm>
              <a:off x="9252000" y="1713600"/>
              <a:ext cx="1840320" cy="1867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5" name="CustomShape 45"/>
            <p:cNvSpPr/>
            <p:nvPr/>
          </p:nvSpPr>
          <p:spPr>
            <a:xfrm>
              <a:off x="1067580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26" name="CustomShape 46"/>
            <p:cNvSpPr/>
            <p:nvPr/>
          </p:nvSpPr>
          <p:spPr>
            <a:xfrm>
              <a:off x="964728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27" name="CustomShape 47"/>
            <p:cNvSpPr/>
            <p:nvPr/>
          </p:nvSpPr>
          <p:spPr>
            <a:xfrm>
              <a:off x="1045620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28" name="CustomShape 48"/>
            <p:cNvSpPr/>
            <p:nvPr/>
          </p:nvSpPr>
          <p:spPr>
            <a:xfrm>
              <a:off x="1066464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29" name="CustomShape 49"/>
            <p:cNvSpPr/>
            <p:nvPr/>
          </p:nvSpPr>
          <p:spPr>
            <a:xfrm>
              <a:off x="1004724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0" name="CustomShape 50"/>
            <p:cNvSpPr/>
            <p:nvPr/>
          </p:nvSpPr>
          <p:spPr>
            <a:xfrm>
              <a:off x="1085256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1" name="CustomShape 51"/>
            <p:cNvSpPr/>
            <p:nvPr/>
          </p:nvSpPr>
          <p:spPr>
            <a:xfrm>
              <a:off x="9840600" y="1713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2" name="CustomShape 52"/>
            <p:cNvSpPr/>
            <p:nvPr/>
          </p:nvSpPr>
          <p:spPr>
            <a:xfrm>
              <a:off x="924624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3" name="CustomShape 53"/>
            <p:cNvSpPr/>
            <p:nvPr/>
          </p:nvSpPr>
          <p:spPr>
            <a:xfrm>
              <a:off x="944892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4" name="CustomShape 54"/>
            <p:cNvSpPr/>
            <p:nvPr/>
          </p:nvSpPr>
          <p:spPr>
            <a:xfrm>
              <a:off x="10644120" y="2106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5" name="CustomShape 55"/>
            <p:cNvSpPr/>
            <p:nvPr/>
          </p:nvSpPr>
          <p:spPr>
            <a:xfrm>
              <a:off x="10251000" y="2118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6" name="CustomShape 56"/>
            <p:cNvSpPr/>
            <p:nvPr/>
          </p:nvSpPr>
          <p:spPr>
            <a:xfrm>
              <a:off x="9851760" y="2118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7" name="CustomShape 57"/>
            <p:cNvSpPr/>
            <p:nvPr/>
          </p:nvSpPr>
          <p:spPr>
            <a:xfrm>
              <a:off x="9647280" y="2118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8" name="CustomShape 58"/>
            <p:cNvSpPr/>
            <p:nvPr/>
          </p:nvSpPr>
          <p:spPr>
            <a:xfrm>
              <a:off x="1046736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39" name="CustomShape 59"/>
            <p:cNvSpPr/>
            <p:nvPr/>
          </p:nvSpPr>
          <p:spPr>
            <a:xfrm>
              <a:off x="985176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0" name="CustomShape 60"/>
            <p:cNvSpPr/>
            <p:nvPr/>
          </p:nvSpPr>
          <p:spPr>
            <a:xfrm>
              <a:off x="10863720" y="209772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1" name="CustomShape 61"/>
            <p:cNvSpPr/>
            <p:nvPr/>
          </p:nvSpPr>
          <p:spPr>
            <a:xfrm>
              <a:off x="10251000" y="19310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2" name="CustomShape 62"/>
            <p:cNvSpPr/>
            <p:nvPr/>
          </p:nvSpPr>
          <p:spPr>
            <a:xfrm>
              <a:off x="10058400" y="27162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3" name="CustomShape 63"/>
            <p:cNvSpPr/>
            <p:nvPr/>
          </p:nvSpPr>
          <p:spPr>
            <a:xfrm>
              <a:off x="985176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4" name="CustomShape 64"/>
            <p:cNvSpPr/>
            <p:nvPr/>
          </p:nvSpPr>
          <p:spPr>
            <a:xfrm>
              <a:off x="1005840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5" name="CustomShape 65"/>
            <p:cNvSpPr/>
            <p:nvPr/>
          </p:nvSpPr>
          <p:spPr>
            <a:xfrm>
              <a:off x="9246240" y="25264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6" name="CustomShape 66"/>
            <p:cNvSpPr/>
            <p:nvPr/>
          </p:nvSpPr>
          <p:spPr>
            <a:xfrm>
              <a:off x="924624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7" name="CustomShape 67"/>
            <p:cNvSpPr/>
            <p:nvPr/>
          </p:nvSpPr>
          <p:spPr>
            <a:xfrm>
              <a:off x="10251000" y="27162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8" name="CustomShape 68"/>
            <p:cNvSpPr/>
            <p:nvPr/>
          </p:nvSpPr>
          <p:spPr>
            <a:xfrm>
              <a:off x="9246240" y="2925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49" name="CustomShape 69"/>
            <p:cNvSpPr/>
            <p:nvPr/>
          </p:nvSpPr>
          <p:spPr>
            <a:xfrm>
              <a:off x="944892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0" name="CustomShape 70"/>
            <p:cNvSpPr/>
            <p:nvPr/>
          </p:nvSpPr>
          <p:spPr>
            <a:xfrm>
              <a:off x="924624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1" name="CustomShape 71"/>
            <p:cNvSpPr/>
            <p:nvPr/>
          </p:nvSpPr>
          <p:spPr>
            <a:xfrm>
              <a:off x="10467360" y="209772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2" name="CustomShape 72"/>
            <p:cNvSpPr/>
            <p:nvPr/>
          </p:nvSpPr>
          <p:spPr>
            <a:xfrm>
              <a:off x="10467360" y="25146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1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3" name="CustomShape 73"/>
            <p:cNvSpPr/>
            <p:nvPr/>
          </p:nvSpPr>
          <p:spPr>
            <a:xfrm>
              <a:off x="964728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4" name="CustomShape 74"/>
            <p:cNvSpPr/>
            <p:nvPr/>
          </p:nvSpPr>
          <p:spPr>
            <a:xfrm>
              <a:off x="9851760" y="2925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5" name="CustomShape 75"/>
            <p:cNvSpPr/>
            <p:nvPr/>
          </p:nvSpPr>
          <p:spPr>
            <a:xfrm>
              <a:off x="10060200" y="2925360"/>
              <a:ext cx="23760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6" name="CustomShape 76"/>
            <p:cNvSpPr/>
            <p:nvPr/>
          </p:nvSpPr>
          <p:spPr>
            <a:xfrm>
              <a:off x="1046736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7" name="CustomShape 77"/>
            <p:cNvSpPr/>
            <p:nvPr/>
          </p:nvSpPr>
          <p:spPr>
            <a:xfrm>
              <a:off x="10863720" y="23295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8" name="CustomShape 78"/>
            <p:cNvSpPr/>
            <p:nvPr/>
          </p:nvSpPr>
          <p:spPr>
            <a:xfrm>
              <a:off x="10675800" y="27162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59" name="CustomShape 79"/>
            <p:cNvSpPr/>
            <p:nvPr/>
          </p:nvSpPr>
          <p:spPr>
            <a:xfrm>
              <a:off x="9851760" y="271620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0" name="CustomShape 80"/>
            <p:cNvSpPr/>
            <p:nvPr/>
          </p:nvSpPr>
          <p:spPr>
            <a:xfrm>
              <a:off x="944892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1" name="CustomShape 81"/>
            <p:cNvSpPr/>
            <p:nvPr/>
          </p:nvSpPr>
          <p:spPr>
            <a:xfrm>
              <a:off x="9851760" y="252252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2" name="CustomShape 82"/>
            <p:cNvSpPr/>
            <p:nvPr/>
          </p:nvSpPr>
          <p:spPr>
            <a:xfrm>
              <a:off x="1025100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3" name="CustomShape 83"/>
            <p:cNvSpPr/>
            <p:nvPr/>
          </p:nvSpPr>
          <p:spPr>
            <a:xfrm>
              <a:off x="1086372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4" name="CustomShape 84"/>
            <p:cNvSpPr/>
            <p:nvPr/>
          </p:nvSpPr>
          <p:spPr>
            <a:xfrm>
              <a:off x="10652400" y="2925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5" name="CustomShape 85"/>
            <p:cNvSpPr/>
            <p:nvPr/>
          </p:nvSpPr>
          <p:spPr>
            <a:xfrm>
              <a:off x="1046736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3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6" name="CustomShape 86"/>
            <p:cNvSpPr/>
            <p:nvPr/>
          </p:nvSpPr>
          <p:spPr>
            <a:xfrm>
              <a:off x="1086372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7" name="CustomShape 87"/>
            <p:cNvSpPr/>
            <p:nvPr/>
          </p:nvSpPr>
          <p:spPr>
            <a:xfrm>
              <a:off x="10252800" y="2925360"/>
              <a:ext cx="23760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8" name="CustomShape 88"/>
            <p:cNvSpPr/>
            <p:nvPr/>
          </p:nvSpPr>
          <p:spPr>
            <a:xfrm>
              <a:off x="1067580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69" name="CustomShape 89"/>
            <p:cNvSpPr/>
            <p:nvPr/>
          </p:nvSpPr>
          <p:spPr>
            <a:xfrm>
              <a:off x="10058400" y="333468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70" name="CustomShape 90"/>
            <p:cNvSpPr/>
            <p:nvPr/>
          </p:nvSpPr>
          <p:spPr>
            <a:xfrm>
              <a:off x="10467360" y="292536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8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471" name="CustomShape 91"/>
            <p:cNvSpPr/>
            <p:nvPr/>
          </p:nvSpPr>
          <p:spPr>
            <a:xfrm>
              <a:off x="10058400" y="3117240"/>
              <a:ext cx="263520" cy="250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05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05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13388_0" descr="A sudoku game with numbers&#10;&#10;Description automatically generated"/>
          <p:cNvPicPr/>
          <p:nvPr/>
        </p:nvPicPr>
        <p:blipFill>
          <a:blip r:embed="rId1"/>
          <a:srcRect l="1061" t="623" r="2831" b="2027"/>
          <a:stretch/>
        </p:blipFill>
        <p:spPr>
          <a:xfrm>
            <a:off x="3266280" y="3913560"/>
            <a:ext cx="1754280" cy="1920960"/>
          </a:xfrm>
          <a:prstGeom prst="rect">
            <a:avLst/>
          </a:prstGeom>
          <a:ln w="0">
            <a:noFill/>
          </a:ln>
        </p:spPr>
      </p:pic>
      <p:sp>
        <p:nvSpPr>
          <p:cNvPr id="473" name="CustomShape 1"/>
          <p:cNvSpPr/>
          <p:nvPr/>
        </p:nvSpPr>
        <p:spPr>
          <a:xfrm>
            <a:off x="3668040" y="4332600"/>
            <a:ext cx="179640" cy="256680"/>
          </a:xfrm>
          <a:prstGeom prst="rect">
            <a:avLst/>
          </a:prstGeom>
          <a:solidFill>
            <a:srgbClr val="0aa83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000000"/>
                </a:solidFill>
                <a:latin typeface="Aptos"/>
              </a:rPr>
              <a:t>5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474" name="Group 2"/>
          <p:cNvGrpSpPr/>
          <p:nvPr/>
        </p:nvGrpSpPr>
        <p:grpSpPr>
          <a:xfrm>
            <a:off x="3194640" y="3913560"/>
            <a:ext cx="1825920" cy="671040"/>
            <a:chOff x="3194640" y="3913560"/>
            <a:chExt cx="1825920" cy="671040"/>
          </a:xfrm>
        </p:grpSpPr>
        <p:sp>
          <p:nvSpPr>
            <p:cNvPr id="475" name="CustomShape 3"/>
            <p:cNvSpPr/>
            <p:nvPr/>
          </p:nvSpPr>
          <p:spPr>
            <a:xfrm>
              <a:off x="3252240" y="3913560"/>
              <a:ext cx="633240" cy="671040"/>
            </a:xfrm>
            <a:prstGeom prst="rect">
              <a:avLst/>
            </a:prstGeom>
            <a:noFill/>
            <a:ln>
              <a:solidFill>
                <a:srgbClr val="0033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4"/>
            <p:cNvSpPr/>
            <p:nvPr/>
          </p:nvSpPr>
          <p:spPr>
            <a:xfrm>
              <a:off x="3194640" y="4125600"/>
              <a:ext cx="1825920" cy="245160"/>
            </a:xfrm>
            <a:prstGeom prst="rect">
              <a:avLst/>
            </a:prstGeom>
            <a:noFill/>
            <a:ln>
              <a:solidFill>
                <a:srgbClr val="0033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5"/>
            <p:cNvSpPr/>
            <p:nvPr/>
          </p:nvSpPr>
          <p:spPr>
            <a:xfrm flipH="1">
              <a:off x="3301920" y="4237920"/>
              <a:ext cx="1455120" cy="3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339a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78" name="CustomShape 6"/>
            <p:cNvSpPr/>
            <p:nvPr/>
          </p:nvSpPr>
          <p:spPr>
            <a:xfrm>
              <a:off x="3270960" y="394668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79" name="CustomShape 7"/>
            <p:cNvSpPr/>
            <p:nvPr/>
          </p:nvSpPr>
          <p:spPr>
            <a:xfrm>
              <a:off x="3465360" y="394488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80" name="CustomShape 8"/>
            <p:cNvSpPr/>
            <p:nvPr/>
          </p:nvSpPr>
          <p:spPr>
            <a:xfrm>
              <a:off x="3672000" y="394020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81" name="CustomShape 9"/>
            <p:cNvSpPr/>
            <p:nvPr/>
          </p:nvSpPr>
          <p:spPr>
            <a:xfrm>
              <a:off x="3283200" y="439164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82" name="CustomShape 10"/>
            <p:cNvSpPr/>
            <p:nvPr/>
          </p:nvSpPr>
          <p:spPr>
            <a:xfrm>
              <a:off x="3477600" y="438984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83" name="CustomShape 11"/>
            <p:cNvSpPr/>
            <p:nvPr/>
          </p:nvSpPr>
          <p:spPr>
            <a:xfrm>
              <a:off x="4802400" y="415872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100" spc="-1" strike="noStrike">
                <a:latin typeface="Arial"/>
              </a:endParaRPr>
            </a:p>
          </p:txBody>
        </p:sp>
      </p:grpSp>
      <p:sp>
        <p:nvSpPr>
          <p:cNvPr id="484" name="CustomShape 12"/>
          <p:cNvSpPr/>
          <p:nvPr/>
        </p:nvSpPr>
        <p:spPr>
          <a:xfrm>
            <a:off x="5902200" y="867960"/>
            <a:ext cx="608184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An 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EXPLANATION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(E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 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 N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) of an inference step 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explains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: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5" name="CustomShape 13"/>
          <p:cNvSpPr/>
          <p:nvPr/>
        </p:nvSpPr>
        <p:spPr>
          <a:xfrm>
            <a:off x="909720" y="5896800"/>
            <a:ext cx="85320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Aptos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6" name="CustomShape 14"/>
          <p:cNvSpPr/>
          <p:nvPr/>
        </p:nvSpPr>
        <p:spPr>
          <a:xfrm>
            <a:off x="3886200" y="5914080"/>
            <a:ext cx="85320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487" name="Group 15"/>
          <p:cNvGrpSpPr/>
          <p:nvPr/>
        </p:nvGrpSpPr>
        <p:grpSpPr>
          <a:xfrm>
            <a:off x="6119280" y="5136480"/>
            <a:ext cx="5718960" cy="570960"/>
            <a:chOff x="6119280" y="5136480"/>
            <a:chExt cx="5718960" cy="570960"/>
          </a:xfrm>
        </p:grpSpPr>
        <p:sp>
          <p:nvSpPr>
            <p:cNvPr id="488" name="CustomShape 16"/>
            <p:cNvSpPr/>
            <p:nvPr/>
          </p:nvSpPr>
          <p:spPr>
            <a:xfrm>
              <a:off x="6119280" y="5169600"/>
              <a:ext cx="335160" cy="3344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89" name="CustomShape 17"/>
            <p:cNvSpPr/>
            <p:nvPr/>
          </p:nvSpPr>
          <p:spPr>
            <a:xfrm>
              <a:off x="6722280" y="5136480"/>
              <a:ext cx="101988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i+1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\I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0" name="CustomShape 18"/>
            <p:cNvSpPr/>
            <p:nvPr/>
          </p:nvSpPr>
          <p:spPr>
            <a:xfrm>
              <a:off x="7875360" y="5190480"/>
              <a:ext cx="396288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All newly derived information entailed by this explanation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491" name="Group 19"/>
          <p:cNvGrpSpPr/>
          <p:nvPr/>
        </p:nvGrpSpPr>
        <p:grpSpPr>
          <a:xfrm>
            <a:off x="6119280" y="3879720"/>
            <a:ext cx="4996800" cy="537120"/>
            <a:chOff x="6119280" y="3879720"/>
            <a:chExt cx="4996800" cy="537120"/>
          </a:xfrm>
        </p:grpSpPr>
        <p:sp>
          <p:nvSpPr>
            <p:cNvPr id="492" name="CustomShape 20"/>
            <p:cNvSpPr/>
            <p:nvPr/>
          </p:nvSpPr>
          <p:spPr>
            <a:xfrm>
              <a:off x="6119280" y="3903120"/>
              <a:ext cx="335160" cy="3344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3" name="CustomShape 21"/>
            <p:cNvSpPr/>
            <p:nvPr/>
          </p:nvSpPr>
          <p:spPr>
            <a:xfrm>
              <a:off x="6718680" y="3879720"/>
              <a:ext cx="90720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4" name="CustomShape 22"/>
            <p:cNvSpPr/>
            <p:nvPr/>
          </p:nvSpPr>
          <p:spPr>
            <a:xfrm>
              <a:off x="7875360" y="3900960"/>
              <a:ext cx="32407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 subset of the problem constraints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495" name="Group 23"/>
          <p:cNvGrpSpPr/>
          <p:nvPr/>
        </p:nvGrpSpPr>
        <p:grpSpPr>
          <a:xfrm>
            <a:off x="6119280" y="2276640"/>
            <a:ext cx="5726880" cy="516600"/>
            <a:chOff x="6119280" y="2276640"/>
            <a:chExt cx="5726880" cy="516600"/>
          </a:xfrm>
        </p:grpSpPr>
        <p:sp>
          <p:nvSpPr>
            <p:cNvPr id="496" name="CustomShape 24"/>
            <p:cNvSpPr/>
            <p:nvPr/>
          </p:nvSpPr>
          <p:spPr>
            <a:xfrm>
              <a:off x="6717960" y="2332440"/>
              <a:ext cx="10040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7" name="CustomShape 25"/>
            <p:cNvSpPr/>
            <p:nvPr/>
          </p:nvSpPr>
          <p:spPr>
            <a:xfrm>
              <a:off x="6119280" y="2347200"/>
              <a:ext cx="335160" cy="3344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498" name="CustomShape 26"/>
            <p:cNvSpPr/>
            <p:nvPr/>
          </p:nvSpPr>
          <p:spPr>
            <a:xfrm>
              <a:off x="7875360" y="2276640"/>
              <a:ext cx="39708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The explaining facts are a subset of what was previously derived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499" name="Group 27"/>
          <p:cNvGrpSpPr/>
          <p:nvPr/>
        </p:nvGrpSpPr>
        <p:grpSpPr>
          <a:xfrm>
            <a:off x="7591680" y="1563480"/>
            <a:ext cx="2187000" cy="657360"/>
            <a:chOff x="7591680" y="1563480"/>
            <a:chExt cx="2187000" cy="657360"/>
          </a:xfrm>
        </p:grpSpPr>
        <p:sp>
          <p:nvSpPr>
            <p:cNvPr id="500" name="CustomShape 28"/>
            <p:cNvSpPr/>
            <p:nvPr/>
          </p:nvSpPr>
          <p:spPr>
            <a:xfrm>
              <a:off x="7591680" y="1566360"/>
              <a:ext cx="359640" cy="3596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1" name="CustomShape 29"/>
            <p:cNvSpPr/>
            <p:nvPr/>
          </p:nvSpPr>
          <p:spPr>
            <a:xfrm>
              <a:off x="8505360" y="156636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2" name="CustomShape 30"/>
            <p:cNvSpPr/>
            <p:nvPr/>
          </p:nvSpPr>
          <p:spPr>
            <a:xfrm>
              <a:off x="9419040" y="1566360"/>
              <a:ext cx="359640" cy="3596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3" name="CustomShape 31"/>
            <p:cNvSpPr/>
            <p:nvPr/>
          </p:nvSpPr>
          <p:spPr>
            <a:xfrm>
              <a:off x="8962200" y="156348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4" name="CustomShape 32"/>
            <p:cNvSpPr/>
            <p:nvPr/>
          </p:nvSpPr>
          <p:spPr>
            <a:xfrm flipH="1">
              <a:off x="9067680" y="157320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05" name="CustomShape 33"/>
            <p:cNvSpPr/>
            <p:nvPr/>
          </p:nvSpPr>
          <p:spPr>
            <a:xfrm>
              <a:off x="8052840" y="158256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06" name="Group 34"/>
          <p:cNvGrpSpPr/>
          <p:nvPr/>
        </p:nvGrpSpPr>
        <p:grpSpPr>
          <a:xfrm>
            <a:off x="499680" y="3882240"/>
            <a:ext cx="1754280" cy="2415960"/>
            <a:chOff x="499680" y="3882240"/>
            <a:chExt cx="1754280" cy="2415960"/>
          </a:xfrm>
        </p:grpSpPr>
        <p:pic>
          <p:nvPicPr>
            <p:cNvPr id="507" name="Picture 13383_2" descr="A sudoku game with numbers&#10;&#10;Description automatically generated"/>
            <p:cNvPicPr/>
            <p:nvPr/>
          </p:nvPicPr>
          <p:blipFill>
            <a:blip r:embed="rId2"/>
            <a:srcRect l="1061" t="626" r="2831" b="2024"/>
            <a:stretch/>
          </p:blipFill>
          <p:spPr>
            <a:xfrm>
              <a:off x="499680" y="3882240"/>
              <a:ext cx="1754280" cy="1920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8" name="CustomShape 35"/>
            <p:cNvSpPr/>
            <p:nvPr/>
          </p:nvSpPr>
          <p:spPr>
            <a:xfrm>
              <a:off x="909720" y="5896800"/>
              <a:ext cx="55440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Aptos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509" name="CustomShape 36"/>
          <p:cNvSpPr/>
          <p:nvPr/>
        </p:nvSpPr>
        <p:spPr>
          <a:xfrm>
            <a:off x="2457360" y="6166080"/>
            <a:ext cx="764640" cy="334440"/>
          </a:xfrm>
          <a:prstGeom prst="rect">
            <a:avLst/>
          </a:prstGeom>
          <a:noFill/>
          <a:ln w="190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+ N</a:t>
            </a:r>
            <a:r>
              <a:rPr b="0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0" name="CustomShape 37"/>
          <p:cNvSpPr/>
          <p:nvPr/>
        </p:nvSpPr>
        <p:spPr>
          <a:xfrm>
            <a:off x="1464480" y="6086160"/>
            <a:ext cx="2360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156082"/>
            </a:solidFill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1" name="CustomShape 38"/>
          <p:cNvSpPr/>
          <p:nvPr/>
        </p:nvSpPr>
        <p:spPr>
          <a:xfrm>
            <a:off x="2457360" y="4553640"/>
            <a:ext cx="633240" cy="57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5608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39"/>
          <p:cNvSpPr/>
          <p:nvPr/>
        </p:nvSpPr>
        <p:spPr>
          <a:xfrm>
            <a:off x="3886200" y="5914080"/>
            <a:ext cx="85320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3" name="CustomShape 40"/>
          <p:cNvSpPr/>
          <p:nvPr/>
        </p:nvSpPr>
        <p:spPr>
          <a:xfrm>
            <a:off x="130680" y="394200"/>
            <a:ext cx="11878200" cy="343080"/>
          </a:xfrm>
          <a:prstGeom prst="rect">
            <a:avLst/>
          </a:prstGeom>
          <a:solidFill>
            <a:srgbClr val="ff66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Roboto"/>
                <a:ea typeface="Roboto"/>
              </a:rPr>
              <a:t>Step-wise explaining the maximal consequence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14" name="CustomShape 41"/>
          <p:cNvSpPr/>
          <p:nvPr/>
        </p:nvSpPr>
        <p:spPr>
          <a:xfrm>
            <a:off x="130680" y="812880"/>
            <a:ext cx="4319280" cy="359640"/>
          </a:xfrm>
          <a:prstGeom prst="rect">
            <a:avLst/>
          </a:prstGeom>
          <a:solidFill>
            <a:srgbClr val="0033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Roboto"/>
                <a:ea typeface="Roboto"/>
              </a:rPr>
              <a:t>Explanation Step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5" name="CustomShape 42"/>
          <p:cNvSpPr/>
          <p:nvPr/>
        </p:nvSpPr>
        <p:spPr>
          <a:xfrm>
            <a:off x="87840" y="50400"/>
            <a:ext cx="645552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1600" spc="-1" strike="noStrike">
                <a:solidFill>
                  <a:srgbClr val="00339a"/>
                </a:solidFill>
                <a:latin typeface="Roboto"/>
                <a:ea typeface="Roboto"/>
              </a:rPr>
              <a:t>Chapter 3: A framework for step-wise explaining how to solve CSPs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16" name="CustomShape 43"/>
          <p:cNvSpPr/>
          <p:nvPr/>
        </p:nvSpPr>
        <p:spPr>
          <a:xfrm>
            <a:off x="6516000" y="4573800"/>
            <a:ext cx="542880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S</a:t>
            </a:r>
            <a:r>
              <a:rPr b="1" lang="en-GB" sz="105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 = {alldifferent</a:t>
            </a:r>
            <a:r>
              <a:rPr b="0" lang="en-GB" sz="1050" spc="-1" strike="noStrike">
                <a:latin typeface="Menlo"/>
                <a:ea typeface="Menlo"/>
              </a:rPr>
              <a:t>(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cells[1:3, 1:3]), alldifferent</a:t>
            </a:r>
            <a:r>
              <a:rPr b="0" lang="en-GB" sz="1050" spc="-1" strike="noStrike">
                <a:latin typeface="Menlo"/>
                <a:ea typeface="Menlo"/>
              </a:rPr>
              <a:t>(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cells[2, :])</a:t>
            </a:r>
            <a:r>
              <a:rPr b="0" lang="en-GB" sz="1050" spc="-1" strike="noStrike">
                <a:latin typeface="Menlo"/>
                <a:ea typeface="Menlo"/>
              </a:rPr>
              <a:t>}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17" name="CustomShape 44"/>
          <p:cNvSpPr/>
          <p:nvPr/>
        </p:nvSpPr>
        <p:spPr>
          <a:xfrm>
            <a:off x="6516000" y="3124440"/>
            <a:ext cx="518940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1" lang="en-GB" sz="11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= {cells[1,1] = 6, cells[1,2] = 9, cells[1,3] = 4,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cells[3,1] = 2, cells[3,2] = 7, cells[2,9] = 5</a:t>
            </a:r>
            <a:r>
              <a:rPr b="0" lang="en-GB" sz="1100" spc="-1" strike="noStrike">
                <a:latin typeface="Menlo"/>
                <a:ea typeface="Menlo"/>
              </a:rPr>
              <a:t>}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518" name="CustomShape 45"/>
          <p:cNvSpPr/>
          <p:nvPr/>
        </p:nvSpPr>
        <p:spPr>
          <a:xfrm>
            <a:off x="6543720" y="6035400"/>
            <a:ext cx="22233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N</a:t>
            </a:r>
            <a:r>
              <a:rPr b="1" lang="en-GB" sz="11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= {cells[3,3] = 5</a:t>
            </a:r>
            <a:r>
              <a:rPr b="0" lang="en-GB" sz="1100" spc="-1" strike="noStrike">
                <a:latin typeface="Menlo"/>
                <a:ea typeface="Menlo"/>
              </a:rPr>
              <a:t>}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519" name="Group 46"/>
          <p:cNvGrpSpPr/>
          <p:nvPr/>
        </p:nvGrpSpPr>
        <p:grpSpPr>
          <a:xfrm>
            <a:off x="135720" y="1272240"/>
            <a:ext cx="4903560" cy="2487960"/>
            <a:chOff x="135720" y="1272240"/>
            <a:chExt cx="4903560" cy="2487960"/>
          </a:xfrm>
        </p:grpSpPr>
        <p:sp>
          <p:nvSpPr>
            <p:cNvPr id="520" name="CustomShape 47"/>
            <p:cNvSpPr/>
            <p:nvPr/>
          </p:nvSpPr>
          <p:spPr>
            <a:xfrm>
              <a:off x="2331360" y="3117240"/>
              <a:ext cx="412920" cy="37800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1" name="CustomShape 48"/>
            <p:cNvSpPr/>
            <p:nvPr/>
          </p:nvSpPr>
          <p:spPr>
            <a:xfrm>
              <a:off x="1379160" y="31057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2" name="CustomShape 49"/>
            <p:cNvSpPr/>
            <p:nvPr/>
          </p:nvSpPr>
          <p:spPr>
            <a:xfrm>
              <a:off x="2745000" y="312372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3" name="CustomShape 50"/>
            <p:cNvSpPr/>
            <p:nvPr/>
          </p:nvSpPr>
          <p:spPr>
            <a:xfrm flipH="1">
              <a:off x="2850120" y="312192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4" name="CustomShape 51"/>
            <p:cNvSpPr/>
            <p:nvPr/>
          </p:nvSpPr>
          <p:spPr>
            <a:xfrm>
              <a:off x="1870200" y="31219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5" name="CustomShape 52"/>
            <p:cNvSpPr/>
            <p:nvPr/>
          </p:nvSpPr>
          <p:spPr>
            <a:xfrm>
              <a:off x="3212640" y="3121920"/>
              <a:ext cx="6566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26" name="CustomShape 53"/>
            <p:cNvSpPr/>
            <p:nvPr/>
          </p:nvSpPr>
          <p:spPr>
            <a:xfrm>
              <a:off x="917280" y="2562120"/>
              <a:ext cx="3906360" cy="50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ff6600"/>
                  </a:solidFill>
                  <a:latin typeface="Aptos"/>
                </a:rPr>
                <a:t>maximal consequence</a:t>
              </a:r>
              <a:r>
                <a:rPr b="1" lang="en-GB" sz="1400" spc="-1" strike="noStrike">
                  <a:solidFill>
                    <a:srgbClr val="000000"/>
                  </a:solidFill>
                  <a:latin typeface="Aptos"/>
                </a:rPr>
                <a:t>: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NimbusRomNo9L"/>
                </a:rPr>
                <a:t>precision- maximal partial interpretation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527" name="CustomShape 54"/>
            <p:cNvSpPr/>
            <p:nvPr/>
          </p:nvSpPr>
          <p:spPr>
            <a:xfrm>
              <a:off x="245880" y="2514240"/>
              <a:ext cx="62496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r>
                <a:rPr b="0" lang="en-GB" sz="1800" spc="-1" strike="noStrike">
                  <a:solidFill>
                    <a:srgbClr val="000000"/>
                  </a:solidFill>
                  <a:latin typeface="Aptos"/>
                  <a:ea typeface="Menlo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grpSp>
          <p:nvGrpSpPr>
            <p:cNvPr id="528" name="Group 55"/>
            <p:cNvGrpSpPr/>
            <p:nvPr/>
          </p:nvGrpSpPr>
          <p:grpSpPr>
            <a:xfrm>
              <a:off x="297000" y="1937880"/>
              <a:ext cx="4742280" cy="629640"/>
              <a:chOff x="297000" y="1937880"/>
              <a:chExt cx="4742280" cy="629640"/>
            </a:xfrm>
          </p:grpSpPr>
          <p:sp>
            <p:nvSpPr>
              <p:cNvPr id="529" name="CustomShape 56"/>
              <p:cNvSpPr/>
              <p:nvPr/>
            </p:nvSpPr>
            <p:spPr>
              <a:xfrm>
                <a:off x="952920" y="1937880"/>
                <a:ext cx="4086360" cy="6296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initial</a:t>
                </a:r>
                <a:r>
                  <a:rPr b="1" lang="en-GB" sz="1400" spc="-1" strike="noStrike">
                    <a:solidFill>
                      <a:srgbClr val="000000"/>
                    </a:solidFill>
                    <a:latin typeface="Aptos"/>
                  </a:rPr>
                  <a:t> (partial) </a:t>
                </a:r>
                <a:r>
                  <a:rPr b="1" lang="en-GB" sz="1400" spc="-1" strike="noStrike">
                    <a:solidFill>
                      <a:srgbClr val="ff6600"/>
                    </a:solidFill>
                    <a:latin typeface="Aptos"/>
                  </a:rPr>
                  <a:t>interpretation 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(facts):</a:t>
                </a:r>
                <a:endParaRPr b="0" lang="en-GB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  ∅</a:t>
                </a:r>
                <a:endParaRPr b="0" lang="en-GB" sz="11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   </a:t>
                </a:r>
                <a:r>
                  <a:rPr b="0" lang="en-GB" sz="11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cells[1,1]=6,cells[1,2]=9,…,cells[8,7]=7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30" name="CustomShape 57"/>
              <p:cNvSpPr/>
              <p:nvPr/>
            </p:nvSpPr>
            <p:spPr>
              <a:xfrm>
                <a:off x="297000" y="1985760"/>
                <a:ext cx="385920" cy="330840"/>
              </a:xfrm>
              <a:prstGeom prst="rect">
                <a:avLst/>
              </a:prstGeom>
              <a:solidFill>
                <a:srgbClr val="ffd428"/>
              </a:solidFill>
              <a:ln w="1905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Menlo"/>
                    <a:ea typeface="Menlo"/>
                  </a:rPr>
                  <a:t>0</a:t>
                </a:r>
                <a:endParaRPr b="0" lang="en-GB" sz="1800" spc="-1" strike="noStrike">
                  <a:latin typeface="Arial"/>
                </a:endParaRPr>
              </a:p>
            </p:txBody>
          </p:sp>
        </p:grpSp>
        <p:grpSp>
          <p:nvGrpSpPr>
            <p:cNvPr id="531" name="Group 58"/>
            <p:cNvGrpSpPr/>
            <p:nvPr/>
          </p:nvGrpSpPr>
          <p:grpSpPr>
            <a:xfrm>
              <a:off x="258480" y="1286280"/>
              <a:ext cx="4548600" cy="516600"/>
              <a:chOff x="258480" y="1286280"/>
              <a:chExt cx="4548600" cy="516600"/>
            </a:xfrm>
          </p:grpSpPr>
          <p:sp>
            <p:nvSpPr>
              <p:cNvPr id="532" name="CustomShape 59"/>
              <p:cNvSpPr/>
              <p:nvPr/>
            </p:nvSpPr>
            <p:spPr>
              <a:xfrm>
                <a:off x="258480" y="1341000"/>
                <a:ext cx="359640" cy="359640"/>
              </a:xfrm>
              <a:prstGeom prst="rect">
                <a:avLst/>
              </a:prstGeom>
              <a:noFill/>
              <a:ln w="19050">
                <a:solidFill>
                  <a:srgbClr val="00339a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C</a:t>
                </a:r>
                <a:endParaRPr b="0" lang="en-GB" sz="1800" spc="-1" strike="noStrike">
                  <a:latin typeface="Arial"/>
                </a:endParaRPr>
              </a:p>
            </p:txBody>
          </p:sp>
          <p:sp>
            <p:nvSpPr>
              <p:cNvPr id="533" name="CustomShape 60"/>
              <p:cNvSpPr/>
              <p:nvPr/>
            </p:nvSpPr>
            <p:spPr>
              <a:xfrm>
                <a:off x="890280" y="1286280"/>
                <a:ext cx="39168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1400" spc="-1" strike="noStrike">
                    <a:solidFill>
                      <a:srgbClr val="ff6600"/>
                    </a:solidFill>
                    <a:latin typeface="Aptos"/>
                  </a:rPr>
                  <a:t>constraints</a:t>
                </a:r>
                <a:r>
                  <a:rPr b="0" lang="en-GB" sz="1400" spc="-1" strike="noStrike">
                    <a:solidFill>
                      <a:srgbClr val="000000"/>
                    </a:solidFill>
                    <a:latin typeface="Aptos"/>
                  </a:rPr>
                  <a:t>: e.g. all different values on a row, block, and column</a:t>
                </a:r>
                <a:endParaRPr b="0" lang="en-GB" sz="1400" spc="-1" strike="noStrike">
                  <a:latin typeface="Arial"/>
                </a:endParaRPr>
              </a:p>
            </p:txBody>
          </p:sp>
        </p:grpSp>
        <p:sp>
          <p:nvSpPr>
            <p:cNvPr id="534" name="CustomShape 61"/>
            <p:cNvSpPr/>
            <p:nvPr/>
          </p:nvSpPr>
          <p:spPr>
            <a:xfrm>
              <a:off x="135720" y="1272240"/>
              <a:ext cx="4633920" cy="2355120"/>
            </a:xfrm>
            <a:prstGeom prst="rect">
              <a:avLst/>
            </a:prstGeom>
            <a:noFill/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1" dur="indefinite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Picture 3_1" descr="A sudoku game with numbers&#10;&#10;Description automatically generated"/>
          <p:cNvPicPr/>
          <p:nvPr/>
        </p:nvPicPr>
        <p:blipFill>
          <a:blip r:embed="rId1"/>
          <a:srcRect l="1061" t="626" r="2831" b="2024"/>
          <a:stretch/>
        </p:blipFill>
        <p:spPr>
          <a:xfrm>
            <a:off x="110880" y="2181600"/>
            <a:ext cx="1366560" cy="1366560"/>
          </a:xfrm>
          <a:prstGeom prst="rect">
            <a:avLst/>
          </a:prstGeom>
          <a:ln w="0">
            <a:noFill/>
          </a:ln>
        </p:spPr>
      </p:pic>
      <p:sp>
        <p:nvSpPr>
          <p:cNvPr id="536" name="CustomShape 1"/>
          <p:cNvSpPr/>
          <p:nvPr/>
        </p:nvSpPr>
        <p:spPr>
          <a:xfrm>
            <a:off x="360360" y="3816720"/>
            <a:ext cx="467640" cy="4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Menlo"/>
                <a:ea typeface="Menlo"/>
              </a:rPr>
              <a:t>I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Aptos"/>
                <a:ea typeface="Menlo"/>
              </a:rPr>
              <a:t>0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537" name="Group 2"/>
          <p:cNvGrpSpPr/>
          <p:nvPr/>
        </p:nvGrpSpPr>
        <p:grpSpPr>
          <a:xfrm>
            <a:off x="1007640" y="2169360"/>
            <a:ext cx="2864520" cy="2171880"/>
            <a:chOff x="1007640" y="2169360"/>
            <a:chExt cx="2864520" cy="2171880"/>
          </a:xfrm>
        </p:grpSpPr>
        <p:sp>
          <p:nvSpPr>
            <p:cNvPr id="538" name="CustomShape 3"/>
            <p:cNvSpPr/>
            <p:nvPr/>
          </p:nvSpPr>
          <p:spPr>
            <a:xfrm>
              <a:off x="1814760" y="2717640"/>
              <a:ext cx="298440" cy="280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56082"/>
            </a:solidFill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CustomShape 4"/>
            <p:cNvSpPr/>
            <p:nvPr/>
          </p:nvSpPr>
          <p:spPr>
            <a:xfrm>
              <a:off x="2945160" y="3825720"/>
              <a:ext cx="40212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1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40" name="CustomShape 5"/>
            <p:cNvSpPr/>
            <p:nvPr/>
          </p:nvSpPr>
          <p:spPr>
            <a:xfrm>
              <a:off x="1384920" y="4055040"/>
              <a:ext cx="645120" cy="2818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+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41" name="CustomShape 6"/>
            <p:cNvSpPr/>
            <p:nvPr/>
          </p:nvSpPr>
          <p:spPr>
            <a:xfrm>
              <a:off x="1007640" y="3996000"/>
              <a:ext cx="1813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156082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542" name="Group 7"/>
            <p:cNvGrpSpPr/>
            <p:nvPr/>
          </p:nvGrpSpPr>
          <p:grpSpPr>
            <a:xfrm>
              <a:off x="2450160" y="2169360"/>
              <a:ext cx="1422000" cy="1378800"/>
              <a:chOff x="2450160" y="2169360"/>
              <a:chExt cx="1422000" cy="1378800"/>
            </a:xfrm>
          </p:grpSpPr>
          <p:grpSp>
            <p:nvGrpSpPr>
              <p:cNvPr id="543" name="Group 8"/>
              <p:cNvGrpSpPr/>
              <p:nvPr/>
            </p:nvGrpSpPr>
            <p:grpSpPr>
              <a:xfrm>
                <a:off x="2505600" y="2181600"/>
                <a:ext cx="1366560" cy="1366560"/>
                <a:chOff x="2505600" y="2181600"/>
                <a:chExt cx="1366560" cy="1366560"/>
              </a:xfrm>
            </p:grpSpPr>
            <p:pic>
              <p:nvPicPr>
                <p:cNvPr id="544" name="Picture 5_2" descr="A sudoku game with numbers&#10;&#10;Description automatically generated"/>
                <p:cNvPicPr/>
                <p:nvPr/>
              </p:nvPicPr>
              <p:blipFill>
                <a:blip r:embed="rId2">
                  <a:alphaModFix amt="43000"/>
                </a:blip>
                <a:srcRect l="1061" t="626" r="2831" b="2024"/>
                <a:stretch/>
              </p:blipFill>
              <p:spPr>
                <a:xfrm>
                  <a:off x="2505600" y="2181600"/>
                  <a:ext cx="1366560" cy="1366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545" name="CustomShape 9"/>
                <p:cNvSpPr/>
                <p:nvPr/>
              </p:nvSpPr>
              <p:spPr>
                <a:xfrm>
                  <a:off x="2776680" y="2466000"/>
                  <a:ext cx="190080" cy="1810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fr-FR" sz="600" spc="-1" strike="noStrike">
                      <a:solidFill>
                        <a:srgbClr val="ff0000"/>
                      </a:solidFill>
                      <a:latin typeface="Aptos"/>
                    </a:rPr>
                    <a:t>5</a:t>
                  </a:r>
                  <a:endParaRPr b="0" lang="en-GB" sz="600" spc="-1" strike="noStrike">
                    <a:latin typeface="Arial"/>
                  </a:endParaRPr>
                </a:p>
              </p:txBody>
            </p:sp>
          </p:grpSp>
          <p:sp>
            <p:nvSpPr>
              <p:cNvPr id="546" name="CustomShape 10"/>
              <p:cNvSpPr/>
              <p:nvPr/>
            </p:nvSpPr>
            <p:spPr>
              <a:xfrm>
                <a:off x="2494440" y="2169360"/>
                <a:ext cx="480240" cy="502560"/>
              </a:xfrm>
              <a:prstGeom prst="rect">
                <a:avLst/>
              </a:prstGeom>
              <a:noFill/>
              <a:ln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7" name="CustomShape 11"/>
              <p:cNvSpPr/>
              <p:nvPr/>
            </p:nvSpPr>
            <p:spPr>
              <a:xfrm>
                <a:off x="2450160" y="2325960"/>
                <a:ext cx="1422000" cy="188640"/>
              </a:xfrm>
              <a:prstGeom prst="rect">
                <a:avLst/>
              </a:prstGeom>
              <a:noFill/>
              <a:ln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8" name="CustomShape 12"/>
              <p:cNvSpPr/>
              <p:nvPr/>
            </p:nvSpPr>
            <p:spPr>
              <a:xfrm flipH="1">
                <a:off x="2515680" y="2410560"/>
                <a:ext cx="1152360" cy="24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339a"/>
                </a:solidFill>
                <a:tailEnd len="med" type="triangle" w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49" name="CustomShape 13"/>
              <p:cNvSpPr/>
              <p:nvPr/>
            </p:nvSpPr>
            <p:spPr>
              <a:xfrm>
                <a:off x="2526120" y="222948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0" name="CustomShape 14"/>
              <p:cNvSpPr/>
              <p:nvPr/>
            </p:nvSpPr>
            <p:spPr>
              <a:xfrm>
                <a:off x="2675160" y="2229480"/>
                <a:ext cx="12096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1" name="CustomShape 15"/>
              <p:cNvSpPr/>
              <p:nvPr/>
            </p:nvSpPr>
            <p:spPr>
              <a:xfrm>
                <a:off x="2821680" y="222408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2" name="CustomShape 16"/>
              <p:cNvSpPr/>
              <p:nvPr/>
            </p:nvSpPr>
            <p:spPr>
              <a:xfrm>
                <a:off x="2534400" y="2520360"/>
                <a:ext cx="121320" cy="12096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3" name="CustomShape 17"/>
              <p:cNvSpPr/>
              <p:nvPr/>
            </p:nvSpPr>
            <p:spPr>
              <a:xfrm>
                <a:off x="2675880" y="2520360"/>
                <a:ext cx="121320" cy="12096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4" name="CustomShape 18"/>
              <p:cNvSpPr/>
              <p:nvPr/>
            </p:nvSpPr>
            <p:spPr>
              <a:xfrm>
                <a:off x="3714840" y="235008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55" name="CustomShape 19"/>
              <p:cNvSpPr/>
              <p:nvPr/>
            </p:nvSpPr>
            <p:spPr>
              <a:xfrm>
                <a:off x="2813040" y="2512080"/>
                <a:ext cx="138600" cy="1209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100" spc="-1" strike="noStrike">
                  <a:latin typeface="Arial"/>
                </a:endParaRPr>
              </a:p>
            </p:txBody>
          </p:sp>
        </p:grpSp>
        <p:sp>
          <p:nvSpPr>
            <p:cNvPr id="556" name="CustomShape 20"/>
            <p:cNvSpPr/>
            <p:nvPr/>
          </p:nvSpPr>
          <p:spPr>
            <a:xfrm>
              <a:off x="1630800" y="3603960"/>
              <a:ext cx="261360" cy="2822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57" name="CustomShape 21"/>
            <p:cNvSpPr/>
            <p:nvPr/>
          </p:nvSpPr>
          <p:spPr>
            <a:xfrm>
              <a:off x="2155680" y="3611520"/>
              <a:ext cx="261000" cy="2822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58" name="CustomShape 22"/>
            <p:cNvSpPr/>
            <p:nvPr/>
          </p:nvSpPr>
          <p:spPr>
            <a:xfrm>
              <a:off x="1904760" y="3592080"/>
              <a:ext cx="261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59" name="CustomShape 23"/>
            <p:cNvSpPr/>
            <p:nvPr/>
          </p:nvSpPr>
          <p:spPr>
            <a:xfrm>
              <a:off x="1826280" y="4059000"/>
              <a:ext cx="441720" cy="2822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0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60" name="Group 24"/>
          <p:cNvGrpSpPr/>
          <p:nvPr/>
        </p:nvGrpSpPr>
        <p:grpSpPr>
          <a:xfrm>
            <a:off x="3408480" y="2185920"/>
            <a:ext cx="2801160" cy="2345040"/>
            <a:chOff x="3408480" y="2185920"/>
            <a:chExt cx="2801160" cy="2345040"/>
          </a:xfrm>
        </p:grpSpPr>
        <p:sp>
          <p:nvSpPr>
            <p:cNvPr id="561" name="CustomShape 25"/>
            <p:cNvSpPr/>
            <p:nvPr/>
          </p:nvSpPr>
          <p:spPr>
            <a:xfrm>
              <a:off x="4209120" y="2775240"/>
              <a:ext cx="297000" cy="280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56082"/>
            </a:solidFill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2" name="CustomShape 26"/>
            <p:cNvSpPr/>
            <p:nvPr/>
          </p:nvSpPr>
          <p:spPr>
            <a:xfrm>
              <a:off x="5313600" y="3790440"/>
              <a:ext cx="40212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2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63" name="CustomShape 27"/>
            <p:cNvSpPr/>
            <p:nvPr/>
          </p:nvSpPr>
          <p:spPr>
            <a:xfrm>
              <a:off x="3958200" y="4041360"/>
              <a:ext cx="368640" cy="28224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+</a:t>
              </a:r>
              <a:endParaRPr b="0" lang="en-GB" sz="1800" spc="-1" strike="noStrike">
                <a:latin typeface="Arial"/>
              </a:endParaRPr>
            </a:p>
          </p:txBody>
        </p:sp>
        <p:grpSp>
          <p:nvGrpSpPr>
            <p:cNvPr id="564" name="Group 28"/>
            <p:cNvGrpSpPr/>
            <p:nvPr/>
          </p:nvGrpSpPr>
          <p:grpSpPr>
            <a:xfrm>
              <a:off x="4843080" y="2185920"/>
              <a:ext cx="1366560" cy="1398240"/>
              <a:chOff x="4843080" y="2185920"/>
              <a:chExt cx="1366560" cy="1398240"/>
            </a:xfrm>
          </p:grpSpPr>
          <p:grpSp>
            <p:nvGrpSpPr>
              <p:cNvPr id="565" name="Group 29"/>
              <p:cNvGrpSpPr/>
              <p:nvPr/>
            </p:nvGrpSpPr>
            <p:grpSpPr>
              <a:xfrm>
                <a:off x="4843080" y="2194560"/>
                <a:ext cx="1366560" cy="1366560"/>
                <a:chOff x="4843080" y="2194560"/>
                <a:chExt cx="1366560" cy="1366560"/>
              </a:xfrm>
            </p:grpSpPr>
            <p:pic>
              <p:nvPicPr>
                <p:cNvPr id="566" name="Picture 13_2" descr="A sudoku game with numbers&#10;&#10;Description automatically generated"/>
                <p:cNvPicPr/>
                <p:nvPr/>
              </p:nvPicPr>
              <p:blipFill>
                <a:blip r:embed="rId3">
                  <a:alphaModFix amt="39000"/>
                </a:blip>
                <a:srcRect l="1061" t="626" r="2831" b="2024"/>
                <a:stretch/>
              </p:blipFill>
              <p:spPr>
                <a:xfrm>
                  <a:off x="4843080" y="2194560"/>
                  <a:ext cx="1366560" cy="1366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567" name="CustomShape 30"/>
                <p:cNvSpPr/>
                <p:nvPr/>
              </p:nvSpPr>
              <p:spPr>
                <a:xfrm>
                  <a:off x="5437080" y="2934720"/>
                  <a:ext cx="190080" cy="1807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fr-FR" sz="600" spc="-1" strike="noStrike">
                      <a:solidFill>
                        <a:srgbClr val="ff0000"/>
                      </a:solidFill>
                      <a:latin typeface="Aptos"/>
                    </a:rPr>
                    <a:t>1</a:t>
                  </a:r>
                  <a:endParaRPr b="0" lang="en-GB" sz="600" spc="-1" strike="noStrike">
                    <a:latin typeface="Arial"/>
                  </a:endParaRPr>
                </a:p>
              </p:txBody>
            </p:sp>
          </p:grpSp>
          <p:sp>
            <p:nvSpPr>
              <p:cNvPr id="568" name="CustomShape 31"/>
              <p:cNvSpPr/>
              <p:nvPr/>
            </p:nvSpPr>
            <p:spPr>
              <a:xfrm>
                <a:off x="5462640" y="2961720"/>
                <a:ext cx="138960" cy="1209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69" name="CustomShape 32"/>
              <p:cNvSpPr/>
              <p:nvPr/>
            </p:nvSpPr>
            <p:spPr>
              <a:xfrm>
                <a:off x="5159880" y="2520360"/>
                <a:ext cx="121320" cy="120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10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0" name="CustomShape 33"/>
              <p:cNvSpPr/>
              <p:nvPr/>
            </p:nvSpPr>
            <p:spPr>
              <a:xfrm>
                <a:off x="5307120" y="2195640"/>
                <a:ext cx="152280" cy="1388520"/>
              </a:xfrm>
              <a:prstGeom prst="rect">
                <a:avLst/>
              </a:prstGeom>
              <a:noFill/>
              <a:ln w="12700"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1" name="CustomShape 34"/>
              <p:cNvSpPr/>
              <p:nvPr/>
            </p:nvSpPr>
            <p:spPr>
              <a:xfrm>
                <a:off x="5598000" y="2185920"/>
                <a:ext cx="141120" cy="1388160"/>
              </a:xfrm>
              <a:prstGeom prst="rect">
                <a:avLst/>
              </a:prstGeom>
              <a:noFill/>
              <a:ln w="12700"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2" name="CustomShape 35"/>
              <p:cNvSpPr/>
              <p:nvPr/>
            </p:nvSpPr>
            <p:spPr>
              <a:xfrm>
                <a:off x="5470560" y="281304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3" name="CustomShape 36"/>
              <p:cNvSpPr/>
              <p:nvPr/>
            </p:nvSpPr>
            <p:spPr>
              <a:xfrm>
                <a:off x="5608080" y="222336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4" name="CustomShape 37"/>
              <p:cNvSpPr/>
              <p:nvPr/>
            </p:nvSpPr>
            <p:spPr>
              <a:xfrm>
                <a:off x="5320800" y="3406320"/>
                <a:ext cx="12096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5" name="CustomShape 38"/>
              <p:cNvSpPr/>
              <p:nvPr/>
            </p:nvSpPr>
            <p:spPr>
              <a:xfrm>
                <a:off x="5159880" y="2673360"/>
                <a:ext cx="121320" cy="121320"/>
              </a:xfrm>
              <a:prstGeom prst="rect">
                <a:avLst/>
              </a:prstGeom>
              <a:solidFill>
                <a:srgbClr val="ffd42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100" spc="-1" strike="noStrike">
                  <a:latin typeface="Arial"/>
                </a:endParaRPr>
              </a:p>
            </p:txBody>
          </p:sp>
          <p:sp>
            <p:nvSpPr>
              <p:cNvPr id="576" name="CustomShape 39"/>
              <p:cNvSpPr/>
              <p:nvPr/>
            </p:nvSpPr>
            <p:spPr>
              <a:xfrm flipH="1">
                <a:off x="5320080" y="2723400"/>
                <a:ext cx="366120" cy="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339a"/>
                </a:solidFill>
                <a:headEnd len="med" type="triangle" w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77" name="CustomShape 40"/>
              <p:cNvSpPr/>
              <p:nvPr/>
            </p:nvSpPr>
            <p:spPr>
              <a:xfrm flipV="1">
                <a:off x="5668920" y="2396520"/>
                <a:ext cx="360" cy="1120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339a"/>
                </a:solidFill>
                <a:headEnd len="med" type="triangle" w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78" name="CustomShape 41"/>
              <p:cNvSpPr/>
              <p:nvPr/>
            </p:nvSpPr>
            <p:spPr>
              <a:xfrm>
                <a:off x="5389920" y="2242800"/>
                <a:ext cx="360" cy="1121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339a"/>
                </a:solidFill>
                <a:headEnd len="med" type="triangle" w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579" name="CustomShape 42"/>
              <p:cNvSpPr/>
              <p:nvPr/>
            </p:nvSpPr>
            <p:spPr>
              <a:xfrm>
                <a:off x="4843080" y="2640960"/>
                <a:ext cx="1366560" cy="179640"/>
              </a:xfrm>
              <a:prstGeom prst="rect">
                <a:avLst/>
              </a:prstGeom>
              <a:noFill/>
              <a:ln w="12700">
                <a:solidFill>
                  <a:srgbClr val="0033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0" name="CustomShape 43"/>
              <p:cNvSpPr/>
              <p:nvPr/>
            </p:nvSpPr>
            <p:spPr>
              <a:xfrm>
                <a:off x="5281560" y="2633400"/>
                <a:ext cx="482400" cy="479880"/>
              </a:xfrm>
              <a:prstGeom prst="rect">
                <a:avLst/>
              </a:prstGeom>
              <a:noFill/>
              <a:ln w="12700">
                <a:solidFill>
                  <a:srgbClr val="092a3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81" name="CustomShape 44"/>
            <p:cNvSpPr/>
            <p:nvPr/>
          </p:nvSpPr>
          <p:spPr>
            <a:xfrm>
              <a:off x="4229280" y="4041360"/>
              <a:ext cx="558720" cy="2822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1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82" name="CustomShape 45"/>
            <p:cNvSpPr/>
            <p:nvPr/>
          </p:nvSpPr>
          <p:spPr>
            <a:xfrm>
              <a:off x="3408480" y="3972240"/>
              <a:ext cx="1751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156082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83" name="CustomShape 46"/>
            <p:cNvSpPr/>
            <p:nvPr/>
          </p:nvSpPr>
          <p:spPr>
            <a:xfrm>
              <a:off x="3927960" y="3630960"/>
              <a:ext cx="261360" cy="2822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1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84" name="CustomShape 47"/>
            <p:cNvSpPr/>
            <p:nvPr/>
          </p:nvSpPr>
          <p:spPr>
            <a:xfrm>
              <a:off x="4469040" y="3632760"/>
              <a:ext cx="261360" cy="2822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1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85" name="CustomShape 48"/>
            <p:cNvSpPr/>
            <p:nvPr/>
          </p:nvSpPr>
          <p:spPr>
            <a:xfrm>
              <a:off x="4213440" y="3618360"/>
              <a:ext cx="25056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86" name="Group 49"/>
          <p:cNvGrpSpPr/>
          <p:nvPr/>
        </p:nvGrpSpPr>
        <p:grpSpPr>
          <a:xfrm>
            <a:off x="5764320" y="2714400"/>
            <a:ext cx="1760760" cy="1612800"/>
            <a:chOff x="5764320" y="2714400"/>
            <a:chExt cx="1760760" cy="1612800"/>
          </a:xfrm>
        </p:grpSpPr>
        <p:sp>
          <p:nvSpPr>
            <p:cNvPr id="587" name="CustomShape 50"/>
            <p:cNvSpPr/>
            <p:nvPr/>
          </p:nvSpPr>
          <p:spPr>
            <a:xfrm>
              <a:off x="6546960" y="2714400"/>
              <a:ext cx="297000" cy="280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56082"/>
            </a:solidFill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8" name="CustomShape 51"/>
            <p:cNvSpPr/>
            <p:nvPr/>
          </p:nvSpPr>
          <p:spPr>
            <a:xfrm>
              <a:off x="7043760" y="2755080"/>
              <a:ext cx="48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ptos"/>
                </a:rPr>
                <a:t>…</a:t>
              </a:r>
              <a:r>
                <a:rPr b="0" lang="fr-FR" sz="1800" spc="-1" strike="noStrike">
                  <a:solidFill>
                    <a:srgbClr val="000000"/>
                  </a:solidFill>
                  <a:latin typeface="Aptos"/>
                </a:rPr>
                <a:t>.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89" name="CustomShape 52"/>
            <p:cNvSpPr/>
            <p:nvPr/>
          </p:nvSpPr>
          <p:spPr>
            <a:xfrm>
              <a:off x="5852160" y="4035600"/>
              <a:ext cx="369000" cy="28224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+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0" name="CustomShape 53"/>
            <p:cNvSpPr/>
            <p:nvPr/>
          </p:nvSpPr>
          <p:spPr>
            <a:xfrm flipV="1">
              <a:off x="5764320" y="3971880"/>
              <a:ext cx="1079640" cy="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156082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91" name="CustomShape 54"/>
            <p:cNvSpPr/>
            <p:nvPr/>
          </p:nvSpPr>
          <p:spPr>
            <a:xfrm>
              <a:off x="6824880" y="3796560"/>
              <a:ext cx="48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ptos"/>
                </a:rPr>
                <a:t>…</a:t>
              </a:r>
              <a:r>
                <a:rPr b="0" lang="fr-FR" sz="1800" spc="-1" strike="noStrike">
                  <a:solidFill>
                    <a:srgbClr val="000000"/>
                  </a:solidFill>
                  <a:latin typeface="Aptos"/>
                </a:rPr>
                <a:t>.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2" name="CustomShape 55"/>
            <p:cNvSpPr/>
            <p:nvPr/>
          </p:nvSpPr>
          <p:spPr>
            <a:xfrm>
              <a:off x="6144480" y="4044960"/>
              <a:ext cx="443520" cy="2822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2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3" name="CustomShape 56"/>
            <p:cNvSpPr/>
            <p:nvPr/>
          </p:nvSpPr>
          <p:spPr>
            <a:xfrm>
              <a:off x="5882760" y="3616560"/>
              <a:ext cx="261360" cy="2822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2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4" name="CustomShape 57"/>
            <p:cNvSpPr/>
            <p:nvPr/>
          </p:nvSpPr>
          <p:spPr>
            <a:xfrm>
              <a:off x="6425640" y="3624480"/>
              <a:ext cx="261000" cy="2822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2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5" name="CustomShape 58"/>
            <p:cNvSpPr/>
            <p:nvPr/>
          </p:nvSpPr>
          <p:spPr>
            <a:xfrm>
              <a:off x="6168240" y="3603960"/>
              <a:ext cx="5184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96" name="Group 59"/>
          <p:cNvGrpSpPr/>
          <p:nvPr/>
        </p:nvGrpSpPr>
        <p:grpSpPr>
          <a:xfrm>
            <a:off x="7724520" y="2083680"/>
            <a:ext cx="2212920" cy="2119320"/>
            <a:chOff x="7724520" y="2083680"/>
            <a:chExt cx="2212920" cy="2119320"/>
          </a:xfrm>
        </p:grpSpPr>
        <p:sp>
          <p:nvSpPr>
            <p:cNvPr id="597" name="CustomShape 60"/>
            <p:cNvSpPr/>
            <p:nvPr/>
          </p:nvSpPr>
          <p:spPr>
            <a:xfrm>
              <a:off x="7724520" y="2714400"/>
              <a:ext cx="297000" cy="280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56082"/>
            </a:solidFill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8" name="CustomShape 61"/>
            <p:cNvSpPr/>
            <p:nvPr/>
          </p:nvSpPr>
          <p:spPr>
            <a:xfrm>
              <a:off x="8966880" y="3800880"/>
              <a:ext cx="681120" cy="40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end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599" name="CustomShape 62"/>
            <p:cNvSpPr/>
            <p:nvPr/>
          </p:nvSpPr>
          <p:spPr>
            <a:xfrm>
              <a:off x="7755120" y="3934800"/>
              <a:ext cx="625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156082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600" name="Group 63"/>
            <p:cNvGrpSpPr/>
            <p:nvPr/>
          </p:nvGrpSpPr>
          <p:grpSpPr>
            <a:xfrm>
              <a:off x="8384400" y="2083680"/>
              <a:ext cx="1553040" cy="1576080"/>
              <a:chOff x="8384400" y="2083680"/>
              <a:chExt cx="1553040" cy="1576080"/>
            </a:xfrm>
          </p:grpSpPr>
          <p:pic>
            <p:nvPicPr>
              <p:cNvPr id="601" name="Picture 13379_2" descr="A sudoku game with numbers&#10;&#10;Description automatically generated"/>
              <p:cNvPicPr/>
              <p:nvPr/>
            </p:nvPicPr>
            <p:blipFill>
              <a:blip r:embed="rId4"/>
              <a:srcRect l="1061" t="626" r="2831" b="2024"/>
              <a:stretch/>
            </p:blipFill>
            <p:spPr>
              <a:xfrm>
                <a:off x="8384400" y="2083680"/>
                <a:ext cx="1553040" cy="1576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602" name="CustomShape 64"/>
              <p:cNvSpPr/>
              <p:nvPr/>
            </p:nvSpPr>
            <p:spPr>
              <a:xfrm>
                <a:off x="9609480" y="32961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3" name="CustomShape 65"/>
              <p:cNvSpPr/>
              <p:nvPr/>
            </p:nvSpPr>
            <p:spPr>
              <a:xfrm>
                <a:off x="8748000" y="34750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4" name="CustomShape 66"/>
              <p:cNvSpPr/>
              <p:nvPr/>
            </p:nvSpPr>
            <p:spPr>
              <a:xfrm>
                <a:off x="9418680" y="21074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5" name="CustomShape 67"/>
              <p:cNvSpPr/>
              <p:nvPr/>
            </p:nvSpPr>
            <p:spPr>
              <a:xfrm>
                <a:off x="9592560" y="21074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6" name="CustomShape 68"/>
              <p:cNvSpPr/>
              <p:nvPr/>
            </p:nvSpPr>
            <p:spPr>
              <a:xfrm>
                <a:off x="9080640" y="21196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7" name="CustomShape 69"/>
              <p:cNvSpPr/>
              <p:nvPr/>
            </p:nvSpPr>
            <p:spPr>
              <a:xfrm>
                <a:off x="9759600" y="21074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8" name="CustomShape 70"/>
              <p:cNvSpPr/>
              <p:nvPr/>
            </p:nvSpPr>
            <p:spPr>
              <a:xfrm>
                <a:off x="8911440" y="21236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09" name="CustomShape 71"/>
              <p:cNvSpPr/>
              <p:nvPr/>
            </p:nvSpPr>
            <p:spPr>
              <a:xfrm>
                <a:off x="8404920" y="22935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0" name="CustomShape 72"/>
              <p:cNvSpPr/>
              <p:nvPr/>
            </p:nvSpPr>
            <p:spPr>
              <a:xfrm>
                <a:off x="8580240" y="22924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1" name="CustomShape 73"/>
              <p:cNvSpPr/>
              <p:nvPr/>
            </p:nvSpPr>
            <p:spPr>
              <a:xfrm>
                <a:off x="9594360" y="24408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2" name="CustomShape 74"/>
              <p:cNvSpPr/>
              <p:nvPr/>
            </p:nvSpPr>
            <p:spPr>
              <a:xfrm>
                <a:off x="9249840" y="24534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3" name="CustomShape 75"/>
              <p:cNvSpPr/>
              <p:nvPr/>
            </p:nvSpPr>
            <p:spPr>
              <a:xfrm>
                <a:off x="8912880" y="24534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4" name="CustomShape 76"/>
              <p:cNvSpPr/>
              <p:nvPr/>
            </p:nvSpPr>
            <p:spPr>
              <a:xfrm>
                <a:off x="8740080" y="2453400"/>
                <a:ext cx="15192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5" name="CustomShape 77"/>
              <p:cNvSpPr/>
              <p:nvPr/>
            </p:nvSpPr>
            <p:spPr>
              <a:xfrm>
                <a:off x="9421200" y="22755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6" name="CustomShape 78"/>
              <p:cNvSpPr/>
              <p:nvPr/>
            </p:nvSpPr>
            <p:spPr>
              <a:xfrm>
                <a:off x="8919360" y="22852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7" name="CustomShape 79"/>
              <p:cNvSpPr/>
              <p:nvPr/>
            </p:nvSpPr>
            <p:spPr>
              <a:xfrm>
                <a:off x="9758880" y="24361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8" name="CustomShape 80"/>
              <p:cNvSpPr/>
              <p:nvPr/>
            </p:nvSpPr>
            <p:spPr>
              <a:xfrm>
                <a:off x="9244800" y="22791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19" name="CustomShape 81"/>
              <p:cNvSpPr/>
              <p:nvPr/>
            </p:nvSpPr>
            <p:spPr>
              <a:xfrm>
                <a:off x="9081360" y="29606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0" name="CustomShape 82"/>
              <p:cNvSpPr/>
              <p:nvPr/>
            </p:nvSpPr>
            <p:spPr>
              <a:xfrm>
                <a:off x="8911440" y="26254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1" name="CustomShape 83"/>
              <p:cNvSpPr/>
              <p:nvPr/>
            </p:nvSpPr>
            <p:spPr>
              <a:xfrm>
                <a:off x="9083160" y="26254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2" name="CustomShape 84"/>
              <p:cNvSpPr/>
              <p:nvPr/>
            </p:nvSpPr>
            <p:spPr>
              <a:xfrm>
                <a:off x="8411400" y="27939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3" name="CustomShape 85"/>
              <p:cNvSpPr/>
              <p:nvPr/>
            </p:nvSpPr>
            <p:spPr>
              <a:xfrm>
                <a:off x="8402760" y="34776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4" name="CustomShape 86"/>
              <p:cNvSpPr/>
              <p:nvPr/>
            </p:nvSpPr>
            <p:spPr>
              <a:xfrm>
                <a:off x="9252720" y="29570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5" name="CustomShape 87"/>
              <p:cNvSpPr/>
              <p:nvPr/>
            </p:nvSpPr>
            <p:spPr>
              <a:xfrm>
                <a:off x="8409600" y="31388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6" name="CustomShape 88"/>
              <p:cNvSpPr/>
              <p:nvPr/>
            </p:nvSpPr>
            <p:spPr>
              <a:xfrm>
                <a:off x="8578800" y="26312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7" name="CustomShape 89"/>
              <p:cNvSpPr/>
              <p:nvPr/>
            </p:nvSpPr>
            <p:spPr>
              <a:xfrm>
                <a:off x="8408520" y="26355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8" name="CustomShape 90"/>
              <p:cNvSpPr/>
              <p:nvPr/>
            </p:nvSpPr>
            <p:spPr>
              <a:xfrm>
                <a:off x="9421200" y="24444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29" name="CustomShape 91"/>
              <p:cNvSpPr/>
              <p:nvPr/>
            </p:nvSpPr>
            <p:spPr>
              <a:xfrm>
                <a:off x="9428400" y="27939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1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0" name="CustomShape 92"/>
              <p:cNvSpPr/>
              <p:nvPr/>
            </p:nvSpPr>
            <p:spPr>
              <a:xfrm>
                <a:off x="8749800" y="3306960"/>
                <a:ext cx="15192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1" name="CustomShape 93"/>
              <p:cNvSpPr/>
              <p:nvPr/>
            </p:nvSpPr>
            <p:spPr>
              <a:xfrm>
                <a:off x="8909640" y="31312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2" name="CustomShape 94"/>
              <p:cNvSpPr/>
              <p:nvPr/>
            </p:nvSpPr>
            <p:spPr>
              <a:xfrm>
                <a:off x="9078840" y="31309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3" name="CustomShape 95"/>
              <p:cNvSpPr/>
              <p:nvPr/>
            </p:nvSpPr>
            <p:spPr>
              <a:xfrm>
                <a:off x="9421200" y="26215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4" name="CustomShape 96"/>
              <p:cNvSpPr/>
              <p:nvPr/>
            </p:nvSpPr>
            <p:spPr>
              <a:xfrm>
                <a:off x="9759600" y="26132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5" name="CustomShape 97"/>
              <p:cNvSpPr/>
              <p:nvPr/>
            </p:nvSpPr>
            <p:spPr>
              <a:xfrm>
                <a:off x="9600480" y="29548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6" name="CustomShape 98"/>
              <p:cNvSpPr/>
              <p:nvPr/>
            </p:nvSpPr>
            <p:spPr>
              <a:xfrm>
                <a:off x="8919360" y="29592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7" name="CustomShape 99"/>
              <p:cNvSpPr/>
              <p:nvPr/>
            </p:nvSpPr>
            <p:spPr>
              <a:xfrm>
                <a:off x="8578800" y="34776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8" name="CustomShape 100"/>
              <p:cNvSpPr/>
              <p:nvPr/>
            </p:nvSpPr>
            <p:spPr>
              <a:xfrm>
                <a:off x="8917920" y="27900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39" name="CustomShape 101"/>
              <p:cNvSpPr/>
              <p:nvPr/>
            </p:nvSpPr>
            <p:spPr>
              <a:xfrm>
                <a:off x="9256320" y="32990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0" name="CustomShape 102"/>
              <p:cNvSpPr/>
              <p:nvPr/>
            </p:nvSpPr>
            <p:spPr>
              <a:xfrm>
                <a:off x="9783000" y="34725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1" name="CustomShape 103"/>
              <p:cNvSpPr/>
              <p:nvPr/>
            </p:nvSpPr>
            <p:spPr>
              <a:xfrm>
                <a:off x="9603000" y="31273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2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2" name="CustomShape 104"/>
              <p:cNvSpPr/>
              <p:nvPr/>
            </p:nvSpPr>
            <p:spPr>
              <a:xfrm>
                <a:off x="9440640" y="347760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3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3" name="CustomShape 105"/>
              <p:cNvSpPr/>
              <p:nvPr/>
            </p:nvSpPr>
            <p:spPr>
              <a:xfrm>
                <a:off x="9779040" y="32961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4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4" name="CustomShape 106"/>
              <p:cNvSpPr/>
              <p:nvPr/>
            </p:nvSpPr>
            <p:spPr>
              <a:xfrm>
                <a:off x="9252720" y="31309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5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5" name="CustomShape 107"/>
              <p:cNvSpPr/>
              <p:nvPr/>
            </p:nvSpPr>
            <p:spPr>
              <a:xfrm>
                <a:off x="9616320" y="347508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6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6" name="CustomShape 108"/>
              <p:cNvSpPr/>
              <p:nvPr/>
            </p:nvSpPr>
            <p:spPr>
              <a:xfrm>
                <a:off x="9092880" y="347796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7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7" name="CustomShape 109"/>
              <p:cNvSpPr/>
              <p:nvPr/>
            </p:nvSpPr>
            <p:spPr>
              <a:xfrm>
                <a:off x="9423000" y="313092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8</a:t>
                </a:r>
                <a:endParaRPr b="0" lang="en-GB" sz="1050" spc="-1" strike="noStrike">
                  <a:latin typeface="Arial"/>
                </a:endParaRPr>
              </a:p>
            </p:txBody>
          </p:sp>
          <p:sp>
            <p:nvSpPr>
              <p:cNvPr id="648" name="CustomShape 110"/>
              <p:cNvSpPr/>
              <p:nvPr/>
            </p:nvSpPr>
            <p:spPr>
              <a:xfrm>
                <a:off x="9089640" y="3299040"/>
                <a:ext cx="151560" cy="151560"/>
              </a:xfrm>
              <a:prstGeom prst="rect">
                <a:avLst/>
              </a:prstGeom>
              <a:solidFill>
                <a:srgbClr val="0aa83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fr-FR" sz="1050" spc="-1" strike="noStrike">
                    <a:solidFill>
                      <a:srgbClr val="000000"/>
                    </a:solidFill>
                    <a:latin typeface="Aptos"/>
                  </a:rPr>
                  <a:t>9</a:t>
                </a:r>
                <a:endParaRPr b="0" lang="en-GB" sz="105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roup 1"/>
          <p:cNvGrpSpPr/>
          <p:nvPr/>
        </p:nvGrpSpPr>
        <p:grpSpPr>
          <a:xfrm>
            <a:off x="2903760" y="1829880"/>
            <a:ext cx="4548600" cy="2434320"/>
            <a:chOff x="2903760" y="1829880"/>
            <a:chExt cx="4548600" cy="2434320"/>
          </a:xfrm>
        </p:grpSpPr>
        <p:grpSp>
          <p:nvGrpSpPr>
            <p:cNvPr id="650" name="Group 2"/>
            <p:cNvGrpSpPr/>
            <p:nvPr/>
          </p:nvGrpSpPr>
          <p:grpSpPr>
            <a:xfrm>
              <a:off x="2903760" y="1829880"/>
              <a:ext cx="4548240" cy="2434320"/>
              <a:chOff x="2903760" y="1829880"/>
              <a:chExt cx="4548240" cy="2434320"/>
            </a:xfrm>
          </p:grpSpPr>
          <p:grpSp>
            <p:nvGrpSpPr>
              <p:cNvPr id="651" name="Group 3"/>
              <p:cNvGrpSpPr/>
              <p:nvPr/>
            </p:nvGrpSpPr>
            <p:grpSpPr>
              <a:xfrm>
                <a:off x="2903760" y="1829880"/>
                <a:ext cx="4548240" cy="1920960"/>
                <a:chOff x="2903760" y="1829880"/>
                <a:chExt cx="4548240" cy="1920960"/>
              </a:xfrm>
            </p:grpSpPr>
            <p:pic>
              <p:nvPicPr>
                <p:cNvPr id="652" name="Picture 50_1" descr="A sudoku game with numbers&#10;&#10;Description automatically generated"/>
                <p:cNvPicPr/>
                <p:nvPr/>
              </p:nvPicPr>
              <p:blipFill>
                <a:blip r:embed="rId1"/>
                <a:srcRect l="1061" t="626" r="2831" b="2024"/>
                <a:stretch/>
              </p:blipFill>
              <p:spPr>
                <a:xfrm>
                  <a:off x="2903760" y="1829880"/>
                  <a:ext cx="1754280" cy="1920960"/>
                </a:xfrm>
                <a:prstGeom prst="rect">
                  <a:avLst/>
                </a:prstGeom>
                <a:ln w="0">
                  <a:noFill/>
                </a:ln>
              </p:spPr>
            </p:pic>
            <p:grpSp>
              <p:nvGrpSpPr>
                <p:cNvPr id="653" name="Group 4"/>
                <p:cNvGrpSpPr/>
                <p:nvPr/>
              </p:nvGrpSpPr>
              <p:grpSpPr>
                <a:xfrm>
                  <a:off x="5697720" y="1829880"/>
                  <a:ext cx="1754280" cy="1920960"/>
                  <a:chOff x="5697720" y="1829880"/>
                  <a:chExt cx="1754280" cy="1920960"/>
                </a:xfrm>
              </p:grpSpPr>
              <p:pic>
                <p:nvPicPr>
                  <p:cNvPr id="654" name="Picture 52_1" descr="A sudoku game with numbers&#10;&#10;Description automatically generated"/>
                  <p:cNvPicPr/>
                  <p:nvPr/>
                </p:nvPicPr>
                <p:blipFill>
                  <a:blip r:embed="rId2">
                    <a:alphaModFix amt="50000"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artisticBlur/>
                            </a14:imgEffect>
                          </a14:imgLayer>
                        </a14:imgProps>
                      </a:ext>
                    </a:extLst>
                  </a:blip>
                  <a:srcRect l="1061" t="626" r="2831" b="2024"/>
                  <a:stretch/>
                </p:blipFill>
                <p:spPr>
                  <a:xfrm>
                    <a:off x="5697720" y="1829880"/>
                    <a:ext cx="1754280" cy="19209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  <p:sp>
                <p:nvSpPr>
                  <p:cNvPr id="655" name="CustomShape 5"/>
                  <p:cNvSpPr/>
                  <p:nvPr/>
                </p:nvSpPr>
                <p:spPr>
                  <a:xfrm>
                    <a:off x="6099480" y="2275560"/>
                    <a:ext cx="218880" cy="256680"/>
                  </a:xfrm>
                  <a:prstGeom prst="rect">
                    <a:avLst/>
                  </a:prstGeom>
                  <a:solidFill>
                    <a:srgbClr val="0aa834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90000" rIns="90000" tIns="45000" bIns="45000" anchor="ctr">
                    <a:spAutoFit/>
                  </a:bodyPr>
                  <a:p>
                    <a:pPr algn="ctr">
                      <a:lnSpc>
                        <a:spcPct val="100000"/>
                      </a:lnSpc>
                    </a:pPr>
                    <a:r>
                      <a:rPr b="1" lang="fr-FR" sz="1100" spc="-1" strike="noStrike">
                        <a:solidFill>
                          <a:srgbClr val="000000"/>
                        </a:solidFill>
                        <a:latin typeface="Aptos"/>
                      </a:rPr>
                      <a:t>5</a:t>
                    </a:r>
                    <a:endParaRPr b="0" lang="en-GB" sz="11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656" name="CustomShape 6"/>
                <p:cNvSpPr/>
                <p:nvPr/>
              </p:nvSpPr>
              <p:spPr>
                <a:xfrm>
                  <a:off x="4861440" y="2501280"/>
                  <a:ext cx="633240" cy="57852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156082"/>
                </a:solidFill>
                <a:ln>
                  <a:solidFill>
                    <a:srgbClr val="092a3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657" name="CustomShape 7"/>
              <p:cNvSpPr/>
              <p:nvPr/>
            </p:nvSpPr>
            <p:spPr>
              <a:xfrm>
                <a:off x="3313800" y="3844440"/>
                <a:ext cx="853200" cy="402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Aptos"/>
                    <a:ea typeface="Menlo"/>
                  </a:rPr>
                  <a:t>0</a:t>
                </a:r>
                <a:endParaRPr b="0" lang="en-GB" sz="1800" spc="-1" strike="noStrike">
                  <a:latin typeface="Arial"/>
                </a:endParaRPr>
              </a:p>
            </p:txBody>
          </p:sp>
          <p:sp>
            <p:nvSpPr>
              <p:cNvPr id="658" name="CustomShape 8"/>
              <p:cNvSpPr/>
              <p:nvPr/>
            </p:nvSpPr>
            <p:spPr>
              <a:xfrm>
                <a:off x="6290280" y="3862080"/>
                <a:ext cx="853200" cy="402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Menlo"/>
                    <a:ea typeface="Menlo"/>
                  </a:rPr>
                  <a:t>I</a:t>
                </a:r>
                <a:r>
                  <a:rPr b="1" i="1" lang="en-GB" sz="1800" spc="-1" strike="noStrike" baseline="-25000">
                    <a:solidFill>
                      <a:srgbClr val="000000"/>
                    </a:solidFill>
                    <a:latin typeface="Menlo"/>
                    <a:ea typeface="Menlo"/>
                  </a:rPr>
                  <a:t>1</a:t>
                </a:r>
                <a:endParaRPr b="0" lang="en-GB" sz="1800" spc="-1" strike="noStrike">
                  <a:latin typeface="Arial"/>
                </a:endParaRPr>
              </a:p>
            </p:txBody>
          </p:sp>
        </p:grpSp>
        <p:sp>
          <p:nvSpPr>
            <p:cNvPr id="659" name="CustomShape 9"/>
            <p:cNvSpPr/>
            <p:nvPr/>
          </p:nvSpPr>
          <p:spPr>
            <a:xfrm>
              <a:off x="7239600" y="2026440"/>
              <a:ext cx="179640" cy="25668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5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0" name="CustomShape 10"/>
            <p:cNvSpPr/>
            <p:nvPr/>
          </p:nvSpPr>
          <p:spPr>
            <a:xfrm>
              <a:off x="5684040" y="1829880"/>
              <a:ext cx="633240" cy="671040"/>
            </a:xfrm>
            <a:prstGeom prst="rect">
              <a:avLst/>
            </a:prstGeom>
            <a:noFill/>
            <a:ln>
              <a:solidFill>
                <a:srgbClr val="0033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1" name="CustomShape 11"/>
            <p:cNvSpPr/>
            <p:nvPr/>
          </p:nvSpPr>
          <p:spPr>
            <a:xfrm>
              <a:off x="5626440" y="2041920"/>
              <a:ext cx="1825920" cy="245160"/>
            </a:xfrm>
            <a:prstGeom prst="rect">
              <a:avLst/>
            </a:prstGeom>
            <a:noFill/>
            <a:ln>
              <a:solidFill>
                <a:srgbClr val="0033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2" name="CustomShape 12"/>
            <p:cNvSpPr/>
            <p:nvPr/>
          </p:nvSpPr>
          <p:spPr>
            <a:xfrm flipH="1">
              <a:off x="5733720" y="2154600"/>
              <a:ext cx="1455120" cy="3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339a"/>
              </a:solidFill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63" name="CustomShape 13"/>
            <p:cNvSpPr/>
            <p:nvPr/>
          </p:nvSpPr>
          <p:spPr>
            <a:xfrm>
              <a:off x="5702400" y="186300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6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4" name="CustomShape 14"/>
            <p:cNvSpPr/>
            <p:nvPr/>
          </p:nvSpPr>
          <p:spPr>
            <a:xfrm>
              <a:off x="5896800" y="186156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9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5" name="CustomShape 15"/>
            <p:cNvSpPr/>
            <p:nvPr/>
          </p:nvSpPr>
          <p:spPr>
            <a:xfrm>
              <a:off x="6103440" y="185652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4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6" name="CustomShape 16"/>
            <p:cNvSpPr/>
            <p:nvPr/>
          </p:nvSpPr>
          <p:spPr>
            <a:xfrm>
              <a:off x="5714640" y="230796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2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67" name="CustomShape 17"/>
            <p:cNvSpPr/>
            <p:nvPr/>
          </p:nvSpPr>
          <p:spPr>
            <a:xfrm>
              <a:off x="5909040" y="2306520"/>
              <a:ext cx="179640" cy="179640"/>
            </a:xfrm>
            <a:prstGeom prst="rect">
              <a:avLst/>
            </a:prstGeom>
            <a:solidFill>
              <a:srgbClr val="ffd42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000000"/>
                  </a:solidFill>
                  <a:latin typeface="Aptos"/>
                </a:rPr>
                <a:t>7</a:t>
              </a:r>
              <a:endParaRPr b="0" lang="en-GB" sz="11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1622160" y="511920"/>
            <a:ext cx="608184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 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X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L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O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(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)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f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f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r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p 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x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l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: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669" name="Group 2"/>
          <p:cNvGrpSpPr/>
          <p:nvPr/>
        </p:nvGrpSpPr>
        <p:grpSpPr>
          <a:xfrm>
            <a:off x="1839240" y="4132440"/>
            <a:ext cx="5718960" cy="570960"/>
            <a:chOff x="1839240" y="4132440"/>
            <a:chExt cx="5718960" cy="570960"/>
          </a:xfrm>
        </p:grpSpPr>
        <p:sp>
          <p:nvSpPr>
            <p:cNvPr id="670" name="CustomShape 3"/>
            <p:cNvSpPr/>
            <p:nvPr/>
          </p:nvSpPr>
          <p:spPr>
            <a:xfrm>
              <a:off x="1839240" y="4165560"/>
              <a:ext cx="335160" cy="3344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1" name="CustomShape 4"/>
            <p:cNvSpPr/>
            <p:nvPr/>
          </p:nvSpPr>
          <p:spPr>
            <a:xfrm>
              <a:off x="2442240" y="4132440"/>
              <a:ext cx="101988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+1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\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2" name="CustomShape 5"/>
            <p:cNvSpPr/>
            <p:nvPr/>
          </p:nvSpPr>
          <p:spPr>
            <a:xfrm>
              <a:off x="3595320" y="4186440"/>
              <a:ext cx="396288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w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y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v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m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y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x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73" name="Group 6"/>
          <p:cNvGrpSpPr/>
          <p:nvPr/>
        </p:nvGrpSpPr>
        <p:grpSpPr>
          <a:xfrm>
            <a:off x="1839240" y="3055680"/>
            <a:ext cx="4996800" cy="537120"/>
            <a:chOff x="1839240" y="3055680"/>
            <a:chExt cx="4996800" cy="537120"/>
          </a:xfrm>
        </p:grpSpPr>
        <p:sp>
          <p:nvSpPr>
            <p:cNvPr id="674" name="CustomShape 7"/>
            <p:cNvSpPr/>
            <p:nvPr/>
          </p:nvSpPr>
          <p:spPr>
            <a:xfrm>
              <a:off x="1839240" y="3079080"/>
              <a:ext cx="335160" cy="3344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5" name="CustomShape 8"/>
            <p:cNvSpPr/>
            <p:nvPr/>
          </p:nvSpPr>
          <p:spPr>
            <a:xfrm>
              <a:off x="2438640" y="3055680"/>
              <a:ext cx="90720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6" name="CustomShape 9"/>
            <p:cNvSpPr/>
            <p:nvPr/>
          </p:nvSpPr>
          <p:spPr>
            <a:xfrm>
              <a:off x="3595320" y="3076920"/>
              <a:ext cx="32407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u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m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c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77" name="Group 10"/>
          <p:cNvGrpSpPr/>
          <p:nvPr/>
        </p:nvGrpSpPr>
        <p:grpSpPr>
          <a:xfrm>
            <a:off x="1839240" y="1920600"/>
            <a:ext cx="5726880" cy="516600"/>
            <a:chOff x="1839240" y="1920600"/>
            <a:chExt cx="5726880" cy="516600"/>
          </a:xfrm>
        </p:grpSpPr>
        <p:sp>
          <p:nvSpPr>
            <p:cNvPr id="678" name="CustomShape 11"/>
            <p:cNvSpPr/>
            <p:nvPr/>
          </p:nvSpPr>
          <p:spPr>
            <a:xfrm>
              <a:off x="2437920" y="1976400"/>
              <a:ext cx="10040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⊆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79" name="CustomShape 12"/>
            <p:cNvSpPr/>
            <p:nvPr/>
          </p:nvSpPr>
          <p:spPr>
            <a:xfrm>
              <a:off x="1839240" y="1991160"/>
              <a:ext cx="335160" cy="3344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0" name="CustomShape 13"/>
            <p:cNvSpPr/>
            <p:nvPr/>
          </p:nvSpPr>
          <p:spPr>
            <a:xfrm>
              <a:off x="3595320" y="1920600"/>
              <a:ext cx="39708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x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g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c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u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w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w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v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u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y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v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81" name="Group 14"/>
          <p:cNvGrpSpPr/>
          <p:nvPr/>
        </p:nvGrpSpPr>
        <p:grpSpPr>
          <a:xfrm>
            <a:off x="3311640" y="1207440"/>
            <a:ext cx="2187000" cy="657360"/>
            <a:chOff x="3311640" y="1207440"/>
            <a:chExt cx="2187000" cy="657360"/>
          </a:xfrm>
        </p:grpSpPr>
        <p:sp>
          <p:nvSpPr>
            <p:cNvPr id="682" name="CustomShape 15"/>
            <p:cNvSpPr/>
            <p:nvPr/>
          </p:nvSpPr>
          <p:spPr>
            <a:xfrm>
              <a:off x="3311640" y="1210320"/>
              <a:ext cx="359640" cy="3596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3" name="CustomShape 16"/>
            <p:cNvSpPr/>
            <p:nvPr/>
          </p:nvSpPr>
          <p:spPr>
            <a:xfrm>
              <a:off x="4225320" y="12103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4" name="CustomShape 17"/>
            <p:cNvSpPr/>
            <p:nvPr/>
          </p:nvSpPr>
          <p:spPr>
            <a:xfrm>
              <a:off x="5139000" y="1210320"/>
              <a:ext cx="359640" cy="3596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5" name="CustomShape 18"/>
            <p:cNvSpPr/>
            <p:nvPr/>
          </p:nvSpPr>
          <p:spPr>
            <a:xfrm>
              <a:off x="4682160" y="120744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</a:t>
              </a: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6" name="CustomShape 19"/>
            <p:cNvSpPr/>
            <p:nvPr/>
          </p:nvSpPr>
          <p:spPr>
            <a:xfrm flipH="1">
              <a:off x="4787640" y="121716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87" name="CustomShape 20"/>
            <p:cNvSpPr/>
            <p:nvPr/>
          </p:nvSpPr>
          <p:spPr>
            <a:xfrm>
              <a:off x="3772800" y="12265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688" name="CustomShape 21"/>
          <p:cNvSpPr/>
          <p:nvPr/>
        </p:nvSpPr>
        <p:spPr>
          <a:xfrm>
            <a:off x="3631320" y="3672000"/>
            <a:ext cx="542880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S</a:t>
            </a:r>
            <a:r>
              <a:rPr b="1" lang="en-GB" sz="105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 = 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{al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ldi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ff</a:t>
            </a:r>
            <a:r>
              <a:rPr b="0" lang="en-GB" sz="1050" spc="-1" strike="noStrike">
                <a:latin typeface="Menlo"/>
                <a:ea typeface="Menlo"/>
              </a:rPr>
              <a:t>(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cel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ls[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1:3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1:3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]), 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all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dif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f</a:t>
            </a:r>
            <a:r>
              <a:rPr b="0" lang="en-GB" sz="1050" spc="-1" strike="noStrike">
                <a:latin typeface="Menlo"/>
                <a:ea typeface="Menlo"/>
              </a:rPr>
              <a:t>(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c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ell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s[2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, :</a:t>
            </a:r>
            <a:r>
              <a:rPr b="0" lang="en-GB" sz="1050" spc="-1" strike="noStrike">
                <a:solidFill>
                  <a:srgbClr val="000000"/>
                </a:solidFill>
                <a:latin typeface="Menlo"/>
                <a:ea typeface="Menlo"/>
              </a:rPr>
              <a:t>])</a:t>
            </a:r>
            <a:r>
              <a:rPr b="0" lang="en-GB" sz="1050" spc="-1" strike="noStrike">
                <a:latin typeface="Menlo"/>
                <a:ea typeface="Menlo"/>
              </a:rPr>
              <a:t>}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89" name="CustomShape 22"/>
          <p:cNvSpPr/>
          <p:nvPr/>
        </p:nvSpPr>
        <p:spPr>
          <a:xfrm>
            <a:off x="3636000" y="2484000"/>
            <a:ext cx="5189400" cy="4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1" lang="en-GB" sz="11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= {cells[1,1] = 6, cells[1,2] = 9, cells[1,3] = 4, </a:t>
            </a:r>
            <a:endParaRPr b="0" lang="en-GB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cells[3,1] = 2, cells[3,2] = 7, cells[2,9] = 5</a:t>
            </a:r>
            <a:r>
              <a:rPr b="0" lang="en-GB" sz="1100" spc="-1" strike="noStrike">
                <a:latin typeface="Menlo"/>
                <a:ea typeface="Menlo"/>
              </a:rPr>
              <a:t>}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690" name="CustomShape 23"/>
          <p:cNvSpPr/>
          <p:nvPr/>
        </p:nvSpPr>
        <p:spPr>
          <a:xfrm>
            <a:off x="3608640" y="4751280"/>
            <a:ext cx="222336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N</a:t>
            </a:r>
            <a:r>
              <a:rPr b="1" lang="en-GB" sz="1100" spc="-1" strike="noStrike" baseline="-25000">
                <a:solidFill>
                  <a:srgbClr val="000000"/>
                </a:solidFill>
                <a:latin typeface="Menlo"/>
                <a:ea typeface="Menlo"/>
              </a:rPr>
              <a:t>0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=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{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c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e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l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l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s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3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3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]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=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 </a:t>
            </a:r>
            <a:r>
              <a:rPr b="0" lang="en-GB" sz="1100" spc="-1" strike="noStrike">
                <a:solidFill>
                  <a:srgbClr val="000000"/>
                </a:solidFill>
                <a:latin typeface="Menlo"/>
                <a:ea typeface="Menlo"/>
              </a:rPr>
              <a:t>5</a:t>
            </a:r>
            <a:r>
              <a:rPr b="0" lang="en-GB" sz="1100" spc="-1" strike="noStrike">
                <a:latin typeface="Menlo"/>
                <a:ea typeface="Menlo"/>
              </a:rPr>
              <a:t>}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1622160" y="511920"/>
            <a:ext cx="608184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X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L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T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O</a:t>
            </a:r>
            <a:r>
              <a:rPr b="0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(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,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)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f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f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r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p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e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x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p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l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a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i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n</a:t>
            </a:r>
            <a:r>
              <a:rPr b="1" i="1" lang="fr-FR" sz="1800" spc="-1" strike="noStrike">
                <a:solidFill>
                  <a:srgbClr val="ff6600"/>
                </a:solidFill>
                <a:latin typeface="Aptos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ptos"/>
              </a:rPr>
              <a:t>: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692" name="Group 2"/>
          <p:cNvGrpSpPr/>
          <p:nvPr/>
        </p:nvGrpSpPr>
        <p:grpSpPr>
          <a:xfrm>
            <a:off x="1839240" y="3412440"/>
            <a:ext cx="5718960" cy="570960"/>
            <a:chOff x="1839240" y="3412440"/>
            <a:chExt cx="5718960" cy="570960"/>
          </a:xfrm>
        </p:grpSpPr>
        <p:sp>
          <p:nvSpPr>
            <p:cNvPr id="693" name="CustomShape 3"/>
            <p:cNvSpPr/>
            <p:nvPr/>
          </p:nvSpPr>
          <p:spPr>
            <a:xfrm>
              <a:off x="1839240" y="3445560"/>
              <a:ext cx="335160" cy="3344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94" name="CustomShape 4"/>
            <p:cNvSpPr/>
            <p:nvPr/>
          </p:nvSpPr>
          <p:spPr>
            <a:xfrm>
              <a:off x="2442240" y="3412440"/>
              <a:ext cx="101988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i+1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\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95" name="CustomShape 5"/>
            <p:cNvSpPr/>
            <p:nvPr/>
          </p:nvSpPr>
          <p:spPr>
            <a:xfrm>
              <a:off x="3595320" y="3466440"/>
              <a:ext cx="396288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All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wl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y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de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riv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ed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inf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or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ma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tio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ent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ail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ed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by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thi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s 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ex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pla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nat</a:t>
              </a: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ion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96" name="Group 6"/>
          <p:cNvGrpSpPr/>
          <p:nvPr/>
        </p:nvGrpSpPr>
        <p:grpSpPr>
          <a:xfrm>
            <a:off x="1839240" y="2659680"/>
            <a:ext cx="4996800" cy="537120"/>
            <a:chOff x="1839240" y="2659680"/>
            <a:chExt cx="4996800" cy="537120"/>
          </a:xfrm>
        </p:grpSpPr>
        <p:sp>
          <p:nvSpPr>
            <p:cNvPr id="697" name="CustomShape 7"/>
            <p:cNvSpPr/>
            <p:nvPr/>
          </p:nvSpPr>
          <p:spPr>
            <a:xfrm>
              <a:off x="1839240" y="2683080"/>
              <a:ext cx="335160" cy="3344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98" name="CustomShape 8"/>
            <p:cNvSpPr/>
            <p:nvPr/>
          </p:nvSpPr>
          <p:spPr>
            <a:xfrm>
              <a:off x="2438640" y="2659680"/>
              <a:ext cx="90720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99" name="CustomShape 9"/>
            <p:cNvSpPr/>
            <p:nvPr/>
          </p:nvSpPr>
          <p:spPr>
            <a:xfrm>
              <a:off x="3595320" y="2680920"/>
              <a:ext cx="32407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u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f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h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p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b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l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m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 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c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o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r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a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n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t</a:t>
              </a:r>
              <a:r>
                <a:rPr b="0" i="1" lang="en-BE" sz="1400" spc="-1" strike="noStrike">
                  <a:solidFill>
                    <a:srgbClr val="000000"/>
                  </a:solidFill>
                  <a:latin typeface="CMSS10"/>
                </a:rPr>
                <a:t>s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700" name="Group 10"/>
          <p:cNvGrpSpPr/>
          <p:nvPr/>
        </p:nvGrpSpPr>
        <p:grpSpPr>
          <a:xfrm>
            <a:off x="1839240" y="1920600"/>
            <a:ext cx="5726880" cy="516600"/>
            <a:chOff x="1839240" y="1920600"/>
            <a:chExt cx="5726880" cy="516600"/>
          </a:xfrm>
        </p:grpSpPr>
        <p:sp>
          <p:nvSpPr>
            <p:cNvPr id="701" name="CustomShape 11"/>
            <p:cNvSpPr/>
            <p:nvPr/>
          </p:nvSpPr>
          <p:spPr>
            <a:xfrm>
              <a:off x="2437920" y="1976400"/>
              <a:ext cx="1004040" cy="40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E</a:t>
              </a:r>
              <a:r>
                <a:rPr b="1" lang="en-BE" sz="1800" spc="-1" strike="noStrike" baseline="-25000">
                  <a:solidFill>
                    <a:srgbClr val="000000"/>
                  </a:solidFill>
                  <a:latin typeface="CMSS10"/>
                </a:rPr>
                <a:t>i</a:t>
              </a:r>
              <a:r>
                <a:rPr b="1" lang="en-BE" sz="1800" spc="-1" strike="noStrike">
                  <a:solidFill>
                    <a:srgbClr val="000000"/>
                  </a:solidFill>
                  <a:latin typeface="CMSS10"/>
                </a:rPr>
                <a:t> ⊆ </a:t>
              </a:r>
              <a:r>
                <a:rPr b="1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r>
                <a:rPr b="1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2" name="CustomShape 12"/>
            <p:cNvSpPr/>
            <p:nvPr/>
          </p:nvSpPr>
          <p:spPr>
            <a:xfrm>
              <a:off x="1839240" y="1991160"/>
              <a:ext cx="335160" cy="3344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3" name="CustomShape 13"/>
            <p:cNvSpPr/>
            <p:nvPr/>
          </p:nvSpPr>
          <p:spPr>
            <a:xfrm>
              <a:off x="3595320" y="1920600"/>
              <a:ext cx="39708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400" spc="-1" strike="noStrike">
                  <a:solidFill>
                    <a:srgbClr val="000000"/>
                  </a:solidFill>
                  <a:latin typeface="CMSS10"/>
                </a:rPr>
                <a:t>The explaining facts are a subset of what was previously derived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704" name="Group 14"/>
          <p:cNvGrpSpPr/>
          <p:nvPr/>
        </p:nvGrpSpPr>
        <p:grpSpPr>
          <a:xfrm>
            <a:off x="3311640" y="1207440"/>
            <a:ext cx="2187000" cy="657360"/>
            <a:chOff x="3311640" y="1207440"/>
            <a:chExt cx="2187000" cy="657360"/>
          </a:xfrm>
        </p:grpSpPr>
        <p:sp>
          <p:nvSpPr>
            <p:cNvPr id="705" name="CustomShape 15"/>
            <p:cNvSpPr/>
            <p:nvPr/>
          </p:nvSpPr>
          <p:spPr>
            <a:xfrm>
              <a:off x="3311640" y="1210320"/>
              <a:ext cx="359640" cy="3596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E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6" name="CustomShape 16"/>
            <p:cNvSpPr/>
            <p:nvPr/>
          </p:nvSpPr>
          <p:spPr>
            <a:xfrm>
              <a:off x="4225320" y="1210320"/>
              <a:ext cx="3596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S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7" name="CustomShape 17"/>
            <p:cNvSpPr/>
            <p:nvPr/>
          </p:nvSpPr>
          <p:spPr>
            <a:xfrm>
              <a:off x="5139000" y="1210320"/>
              <a:ext cx="359640" cy="3596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8" name="CustomShape 18"/>
            <p:cNvSpPr/>
            <p:nvPr/>
          </p:nvSpPr>
          <p:spPr>
            <a:xfrm>
              <a:off x="4682160" y="1207440"/>
              <a:ext cx="58176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=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09" name="CustomShape 19"/>
            <p:cNvSpPr/>
            <p:nvPr/>
          </p:nvSpPr>
          <p:spPr>
            <a:xfrm flipH="1">
              <a:off x="4787640" y="1217160"/>
              <a:ext cx="15984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S12"/>
                </a:rPr>
                <a:t>|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0" name="CustomShape 20"/>
            <p:cNvSpPr/>
            <p:nvPr/>
          </p:nvSpPr>
          <p:spPr>
            <a:xfrm>
              <a:off x="3772800" y="1226520"/>
              <a:ext cx="303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Aptos"/>
                </a:rPr>
                <a:t>∧ </a:t>
              </a: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711" name="CustomShape 21"/>
          <p:cNvSpPr/>
          <p:nvPr/>
        </p:nvSpPr>
        <p:spPr>
          <a:xfrm>
            <a:off x="2283120" y="4601160"/>
            <a:ext cx="87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ptos"/>
              </a:rPr>
              <a:t>How?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712" name="Group 22"/>
          <p:cNvGrpSpPr/>
          <p:nvPr/>
        </p:nvGrpSpPr>
        <p:grpSpPr>
          <a:xfrm>
            <a:off x="3193200" y="4512240"/>
            <a:ext cx="3646800" cy="492480"/>
            <a:chOff x="3193200" y="4512240"/>
            <a:chExt cx="3646800" cy="492480"/>
          </a:xfrm>
        </p:grpSpPr>
        <p:sp>
          <p:nvSpPr>
            <p:cNvPr id="713" name="CustomShape 23"/>
            <p:cNvSpPr/>
            <p:nvPr/>
          </p:nvSpPr>
          <p:spPr>
            <a:xfrm>
              <a:off x="4208040" y="4602960"/>
              <a:ext cx="523440" cy="359640"/>
            </a:xfrm>
            <a:prstGeom prst="rect">
              <a:avLst/>
            </a:prstGeom>
            <a:solidFill>
              <a:srgbClr val="ffd428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I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4" name="CustomShape 24"/>
            <p:cNvSpPr/>
            <p:nvPr/>
          </p:nvSpPr>
          <p:spPr>
            <a:xfrm>
              <a:off x="5019480" y="4602960"/>
              <a:ext cx="523440" cy="359640"/>
            </a:xfrm>
            <a:prstGeom prst="rect">
              <a:avLst/>
            </a:prstGeom>
            <a:noFill/>
            <a:ln w="19050">
              <a:solidFill>
                <a:srgbClr val="00339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C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5" name="CustomShape 25"/>
            <p:cNvSpPr/>
            <p:nvPr/>
          </p:nvSpPr>
          <p:spPr>
            <a:xfrm>
              <a:off x="5905080" y="4602960"/>
              <a:ext cx="504720" cy="359640"/>
            </a:xfrm>
            <a:prstGeom prst="rect">
              <a:avLst/>
            </a:prstGeom>
            <a:solidFill>
              <a:srgbClr val="0aa834"/>
            </a:solidFill>
            <a:ln w="1905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-</a:t>
              </a:r>
              <a:r>
                <a:rPr b="0" i="1" lang="en-GB" sz="1800" spc="-1" strike="noStrike">
                  <a:solidFill>
                    <a:srgbClr val="000000"/>
                  </a:solidFill>
                  <a:latin typeface="Menlo"/>
                  <a:ea typeface="Menlo"/>
                </a:rPr>
                <a:t>n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6" name="CustomShape 26"/>
            <p:cNvSpPr/>
            <p:nvPr/>
          </p:nvSpPr>
          <p:spPr>
            <a:xfrm>
              <a:off x="4637520" y="4600440"/>
              <a:ext cx="51048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∧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7" name="CustomShape 27"/>
            <p:cNvSpPr/>
            <p:nvPr/>
          </p:nvSpPr>
          <p:spPr>
            <a:xfrm>
              <a:off x="5520600" y="4600440"/>
              <a:ext cx="40680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BE" sz="1800" spc="-1" strike="noStrike">
                  <a:solidFill>
                    <a:srgbClr val="000000"/>
                  </a:solidFill>
                  <a:latin typeface="CMSY10"/>
                </a:rPr>
                <a:t>∧ 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18" name="CustomShape 28"/>
            <p:cNvSpPr/>
            <p:nvPr/>
          </p:nvSpPr>
          <p:spPr>
            <a:xfrm>
              <a:off x="3193200" y="4578840"/>
              <a:ext cx="1036800" cy="42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BE" sz="2200" spc="-1" strike="noStrike">
                  <a:solidFill>
                    <a:srgbClr val="000000"/>
                  </a:solidFill>
                  <a:latin typeface="CMSY10"/>
                </a:rPr>
                <a:t>MUS        </a:t>
              </a:r>
              <a:r>
                <a:rPr b="0" lang="en-BE" sz="2200" spc="-1" strike="noStrike">
                  <a:solidFill>
                    <a:srgbClr val="000000"/>
                  </a:solidFill>
                  <a:latin typeface="Courier New"/>
                </a:rPr>
                <a:t>(</a:t>
              </a:r>
              <a:endParaRPr b="0" lang="en-GB" sz="2200" spc="-1" strike="noStrike">
                <a:latin typeface="Arial"/>
              </a:endParaRPr>
            </a:p>
          </p:txBody>
        </p:sp>
        <p:sp>
          <p:nvSpPr>
            <p:cNvPr id="719" name="CustomShape 29"/>
            <p:cNvSpPr/>
            <p:nvPr/>
          </p:nvSpPr>
          <p:spPr>
            <a:xfrm>
              <a:off x="6388200" y="4512240"/>
              <a:ext cx="451800" cy="48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BE" sz="2600" spc="-1" strike="noStrike">
                  <a:solidFill>
                    <a:srgbClr val="000000"/>
                  </a:solidFill>
                  <a:latin typeface="Courier New"/>
                </a:rPr>
                <a:t>)</a:t>
              </a:r>
              <a:r>
                <a:rPr b="0" lang="en-BE" sz="2600" spc="-1" strike="noStrike">
                  <a:solidFill>
                    <a:srgbClr val="000000"/>
                  </a:solidFill>
                  <a:latin typeface="CMSY10"/>
                </a:rPr>
                <a:t> </a:t>
              </a:r>
              <a:endParaRPr b="0" lang="en-GB" sz="2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932800" y="897120"/>
            <a:ext cx="3859200" cy="435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4120" bIns="0">
            <a:normAutofit fontScale="57000"/>
          </a:bodyPr>
          <a:p>
            <a:pPr marL="342720" indent="-339480">
              <a:lnSpc>
                <a:spcPct val="100000"/>
              </a:lnSpc>
              <a:spcBef>
                <a:spcPts val="1174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endParaRPr b="0" lang="en-GB" sz="24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GB" sz="24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GB" sz="24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17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1080" y="64440"/>
            <a:ext cx="5692320" cy="5627160"/>
          </a:xfrm>
          <a:prstGeom prst="rect">
            <a:avLst/>
          </a:prstGeom>
          <a:blipFill rotWithShape="0">
            <a:blip r:embed="rId1"/>
            <a:srcRect l="0" t="670" r="0" b="0"/>
            <a:stretch/>
          </a:blipFill>
          <a:ln w="0">
            <a:noFill/>
          </a:ln>
        </p:spPr>
        <p:txBody>
          <a:bodyPr lIns="90000" rIns="90000" tIns="45000" bIns="45000" anchorCtr="1">
            <a:noAutofit/>
          </a:bodyPr>
          <a:p>
            <a:br/>
            <a:endParaRPr b="0" lang="en-GB" sz="18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6148800" y="408600"/>
            <a:ext cx="3252240" cy="41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 u="sng">
                <a:solidFill>
                  <a:srgbClr val="999999"/>
                </a:solidFill>
                <a:uFillTx/>
                <a:latin typeface="Arial"/>
                <a:ea typeface="DejaVu Sans"/>
              </a:rPr>
              <a:t>https://github.com/CPMpy/cpmpy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3" descr="A red oval with a black background&#10;&#10;Description automatically generated"/>
          <p:cNvPicPr/>
          <p:nvPr/>
        </p:nvPicPr>
        <p:blipFill>
          <a:blip r:embed="rId1">
            <a:lum bright="-3000"/>
          </a:blip>
          <a:stretch/>
        </p:blipFill>
        <p:spPr>
          <a:xfrm>
            <a:off x="2062080" y="360000"/>
            <a:ext cx="6037920" cy="488088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2600280" y="1555560"/>
            <a:ext cx="496512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6600" spc="-1" strike="noStrike">
                <a:solidFill>
                  <a:srgbClr val="ffffff"/>
                </a:solidFill>
                <a:latin typeface="Aptos"/>
              </a:rPr>
              <a:t>All</a:t>
            </a:r>
            <a:br/>
            <a:r>
              <a:rPr b="0" lang="fr-FR" sz="6600" spc="-1" strike="noStrike">
                <a:solidFill>
                  <a:srgbClr val="ffffff"/>
                </a:solidFill>
                <a:latin typeface="Aptos"/>
              </a:rPr>
              <a:t>Constraints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80000" y="1080000"/>
            <a:ext cx="7905240" cy="3323880"/>
          </a:xfrm>
          <a:prstGeom prst="rect">
            <a:avLst/>
          </a:prstGeom>
          <a:ln w="0">
            <a:noFill/>
          </a:ln>
        </p:spPr>
      </p:pic>
      <p:sp>
        <p:nvSpPr>
          <p:cNvPr id="219" name="TextShape 1"/>
          <p:cNvSpPr txBox="1"/>
          <p:nvPr/>
        </p:nvSpPr>
        <p:spPr>
          <a:xfrm>
            <a:off x="5940000" y="709200"/>
            <a:ext cx="3638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1) Add Boolean indicator variables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940000" y="2029680"/>
            <a:ext cx="33278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2) Assume they are set to ‘true’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5940000" y="2916000"/>
            <a:ext cx="402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3) Extract an unsat subset from solver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22" name="TextShape 4"/>
          <p:cNvSpPr txBox="1"/>
          <p:nvPr/>
        </p:nvSpPr>
        <p:spPr>
          <a:xfrm>
            <a:off x="5940000" y="3816000"/>
            <a:ext cx="37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solidFill>
                  <a:srgbClr val="800080"/>
                </a:solidFill>
                <a:latin typeface="Arial"/>
              </a:rPr>
              <a:t>4) Incrementally solve diff. subsets</a:t>
            </a:r>
            <a:endParaRPr b="0" lang="en-GB" sz="1800" spc="-1" strike="noStrike">
              <a:solidFill>
                <a:srgbClr val="800080"/>
              </a:solidFill>
              <a:latin typeface="Arial"/>
            </a:endParaRPr>
          </a:p>
        </p:txBody>
      </p:sp>
      <p:sp>
        <p:nvSpPr>
          <p:cNvPr id="223" name="Line 5"/>
          <p:cNvSpPr/>
          <p:nvPr/>
        </p:nvSpPr>
        <p:spPr>
          <a:xfrm flipH="1">
            <a:off x="2889000" y="920880"/>
            <a:ext cx="3111480" cy="95220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6"/>
          <p:cNvSpPr/>
          <p:nvPr/>
        </p:nvSpPr>
        <p:spPr>
          <a:xfrm flipH="1">
            <a:off x="2968560" y="2206800"/>
            <a:ext cx="3000240" cy="23796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7"/>
          <p:cNvSpPr/>
          <p:nvPr/>
        </p:nvSpPr>
        <p:spPr>
          <a:xfrm flipH="1" flipV="1">
            <a:off x="2269800" y="2841480"/>
            <a:ext cx="3714840" cy="22248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8"/>
          <p:cNvSpPr/>
          <p:nvPr/>
        </p:nvSpPr>
        <p:spPr>
          <a:xfrm flipH="1" flipV="1">
            <a:off x="3603600" y="3587760"/>
            <a:ext cx="2336400" cy="372240"/>
          </a:xfrm>
          <a:prstGeom prst="line">
            <a:avLst/>
          </a:prstGeom>
          <a:ln w="38160">
            <a:solidFill>
              <a:srgbClr val="80008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0" y="-360000"/>
            <a:ext cx="10731600" cy="6036120"/>
          </a:xfrm>
          <a:prstGeom prst="rect">
            <a:avLst/>
          </a:prstGeom>
          <a:ln w="0"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3420000" y="1620000"/>
            <a:ext cx="6120000" cy="37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s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729fcf"/>
                </a:solidFill>
                <a:latin typeface="Arial"/>
              </a:rPr>
              <a:t>n</a:t>
            </a:r>
            <a:endParaRPr b="0" lang="en-GB" sz="2800" spc="-1" strike="noStrike">
              <a:latin typeface="Arial"/>
            </a:endParaRPr>
          </a:p>
          <a:p>
            <a:endParaRPr b="0" lang="en-GB" sz="2800" spc="-1" strike="noStrike">
              <a:latin typeface="Arial"/>
            </a:endParaRPr>
          </a:p>
          <a:p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U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r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p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g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a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333333"/>
                </a:solidFill>
                <a:latin typeface="Arial"/>
              </a:rPr>
              <a:t>n</a:t>
            </a:r>
            <a:endParaRPr b="0" lang="en-GB" sz="2800" spc="-1" strike="noStrike">
              <a:latin typeface="Arial"/>
            </a:endParaRPr>
          </a:p>
          <a:p>
            <a:endParaRPr b="0" lang="en-GB" sz="2800" spc="-1" strike="noStrike">
              <a:latin typeface="Arial"/>
            </a:endParaRPr>
          </a:p>
          <a:p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o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n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f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l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i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d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c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t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e</a:t>
            </a:r>
            <a:r>
              <a:rPr b="0" lang="en-GB" sz="2800" spc="-1" strike="noStrike">
                <a:solidFill>
                  <a:srgbClr val="bf819e"/>
                </a:solidFill>
                <a:latin typeface="Arial"/>
              </a:rPr>
              <a:t>d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360" y="-360000"/>
            <a:ext cx="10731240" cy="60357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`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420000" y="1620000"/>
            <a:ext cx="702000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333333"/>
                </a:solidFill>
                <a:latin typeface="Arial"/>
              </a:rPr>
              <a:t>Clause </a:t>
            </a:r>
            <a:r>
              <a:rPr b="1" lang="en-GB" sz="2800" spc="-1" strike="noStrike">
                <a:solidFill>
                  <a:srgbClr val="333333"/>
                </a:solidFill>
                <a:latin typeface="Arial"/>
              </a:rPr>
              <a:t>learning</a:t>
            </a:r>
            <a:endParaRPr b="1" lang="en-GB" sz="2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711600" y="4500000"/>
            <a:ext cx="6908400" cy="90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360" y="-360000"/>
            <a:ext cx="10731240" cy="60357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`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3420000" y="1620000"/>
            <a:ext cx="7020000" cy="108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333333"/>
                </a:solidFill>
                <a:latin typeface="Arial"/>
              </a:rPr>
              <a:t>Clause learning with assumptions</a:t>
            </a:r>
            <a:endParaRPr b="1" lang="en-GB" sz="28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3711600" y="4500000"/>
            <a:ext cx="6908400" cy="90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>
            <a:off x="180000" y="360000"/>
            <a:ext cx="10080000" cy="821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s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s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u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m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p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t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i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o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n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v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r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i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b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l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e</a:t>
            </a:r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s</a:t>
            </a:r>
            <a:endParaRPr b="1" lang="en-GB" sz="2800" spc="-1" strike="noStrike">
              <a:solidFill>
                <a:srgbClr val="ff8000"/>
              </a:solidFill>
              <a:latin typeface="Arial"/>
            </a:endParaRPr>
          </a:p>
        </p:txBody>
      </p:sp>
      <p:sp>
        <p:nvSpPr>
          <p:cNvPr id="236" name="TextShape 5"/>
          <p:cNvSpPr txBox="1"/>
          <p:nvPr/>
        </p:nvSpPr>
        <p:spPr>
          <a:xfrm>
            <a:off x="560880" y="111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a1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37" name="TextShape 6"/>
          <p:cNvSpPr txBox="1"/>
          <p:nvPr/>
        </p:nvSpPr>
        <p:spPr>
          <a:xfrm>
            <a:off x="1568880" y="111636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2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38" name="TextShape 7"/>
          <p:cNvSpPr txBox="1"/>
          <p:nvPr/>
        </p:nvSpPr>
        <p:spPr>
          <a:xfrm>
            <a:off x="2504880" y="111672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39" name="TextShape 8"/>
          <p:cNvSpPr txBox="1"/>
          <p:nvPr/>
        </p:nvSpPr>
        <p:spPr>
          <a:xfrm>
            <a:off x="3548880" y="111708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0" name="TextShape 9"/>
          <p:cNvSpPr txBox="1"/>
          <p:nvPr/>
        </p:nvSpPr>
        <p:spPr>
          <a:xfrm>
            <a:off x="4916880" y="111744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1" name="TextShape 10"/>
          <p:cNvSpPr txBox="1"/>
          <p:nvPr/>
        </p:nvSpPr>
        <p:spPr>
          <a:xfrm>
            <a:off x="6248880" y="1117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6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2" name="TextShape 11"/>
          <p:cNvSpPr txBox="1"/>
          <p:nvPr/>
        </p:nvSpPr>
        <p:spPr>
          <a:xfrm>
            <a:off x="7220880" y="111816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3" name="TextShape 12"/>
          <p:cNvSpPr txBox="1"/>
          <p:nvPr/>
        </p:nvSpPr>
        <p:spPr>
          <a:xfrm>
            <a:off x="8192880" y="111852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a8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4" name="TextShape 13"/>
          <p:cNvSpPr txBox="1"/>
          <p:nvPr/>
        </p:nvSpPr>
        <p:spPr>
          <a:xfrm>
            <a:off x="9200880" y="111888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9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5" name="TextShape 14"/>
          <p:cNvSpPr txBox="1"/>
          <p:nvPr/>
        </p:nvSpPr>
        <p:spPr>
          <a:xfrm>
            <a:off x="689760" y="2107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a1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6" name="TextShape 15"/>
          <p:cNvSpPr txBox="1"/>
          <p:nvPr/>
        </p:nvSpPr>
        <p:spPr>
          <a:xfrm>
            <a:off x="684000" y="2935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2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7" name="TextShape 16"/>
          <p:cNvSpPr txBox="1"/>
          <p:nvPr/>
        </p:nvSpPr>
        <p:spPr>
          <a:xfrm>
            <a:off x="689760" y="3403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8" name="TextShape 17"/>
          <p:cNvSpPr txBox="1"/>
          <p:nvPr/>
        </p:nvSpPr>
        <p:spPr>
          <a:xfrm>
            <a:off x="576000" y="4212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49" name="TextShape 18"/>
          <p:cNvSpPr txBox="1"/>
          <p:nvPr/>
        </p:nvSpPr>
        <p:spPr>
          <a:xfrm>
            <a:off x="576000" y="4663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0" name="TextShape 19"/>
          <p:cNvSpPr txBox="1"/>
          <p:nvPr/>
        </p:nvSpPr>
        <p:spPr>
          <a:xfrm>
            <a:off x="689760" y="507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1" name="TextShape 20"/>
          <p:cNvSpPr txBox="1"/>
          <p:nvPr/>
        </p:nvSpPr>
        <p:spPr>
          <a:xfrm>
            <a:off x="4289760" y="309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2" name="TextShape 21"/>
          <p:cNvSpPr txBox="1"/>
          <p:nvPr/>
        </p:nvSpPr>
        <p:spPr>
          <a:xfrm>
            <a:off x="4320000" y="3420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3" name="TextShape 22"/>
          <p:cNvSpPr txBox="1"/>
          <p:nvPr/>
        </p:nvSpPr>
        <p:spPr>
          <a:xfrm>
            <a:off x="5765760" y="4140000"/>
            <a:ext cx="1218240" cy="51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\/ 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a5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  <a:ea typeface="Bitstream Vera Sans"/>
              </a:rPr>
              <a:t>\/ </a:t>
            </a:r>
            <a:r>
              <a:rPr b="0" lang="en-GB" sz="1500" spc="-1" strike="noStrike">
                <a:solidFill>
                  <a:srgbClr val="ff8000"/>
                </a:solidFill>
                <a:latin typeface="Arial"/>
              </a:rPr>
              <a:t>a7</a:t>
            </a:r>
            <a:endParaRPr b="0" lang="en-GB" sz="1500" spc="-1" strike="noStrike">
              <a:solidFill>
                <a:srgbClr val="ff8000"/>
              </a:solidFill>
              <a:latin typeface="Arial"/>
            </a:endParaRPr>
          </a:p>
        </p:txBody>
      </p:sp>
      <p:sp>
        <p:nvSpPr>
          <p:cNvPr id="254" name="TextShape 23"/>
          <p:cNvSpPr txBox="1"/>
          <p:nvPr/>
        </p:nvSpPr>
        <p:spPr>
          <a:xfrm>
            <a:off x="3096000" y="4716000"/>
            <a:ext cx="12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\/ 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5" name="TextShape 24"/>
          <p:cNvSpPr txBox="1"/>
          <p:nvPr/>
        </p:nvSpPr>
        <p:spPr>
          <a:xfrm>
            <a:off x="3024000" y="4284360"/>
            <a:ext cx="12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\/ 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6" name="TextShape 25"/>
          <p:cNvSpPr txBox="1"/>
          <p:nvPr/>
        </p:nvSpPr>
        <p:spPr>
          <a:xfrm>
            <a:off x="1800000" y="156780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7" name="TextShape 26"/>
          <p:cNvSpPr txBox="1"/>
          <p:nvPr/>
        </p:nvSpPr>
        <p:spPr>
          <a:xfrm>
            <a:off x="1800000" y="178416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2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8" name="TextShape 27"/>
          <p:cNvSpPr txBox="1"/>
          <p:nvPr/>
        </p:nvSpPr>
        <p:spPr>
          <a:xfrm>
            <a:off x="1800000" y="200052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59" name="TextShape 28"/>
          <p:cNvSpPr txBox="1"/>
          <p:nvPr/>
        </p:nvSpPr>
        <p:spPr>
          <a:xfrm>
            <a:off x="1800000" y="221688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a4 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0" name="TextShape 29"/>
          <p:cNvSpPr txBox="1"/>
          <p:nvPr/>
        </p:nvSpPr>
        <p:spPr>
          <a:xfrm>
            <a:off x="1800000" y="243324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a5 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1" name="TextShape 30"/>
          <p:cNvSpPr txBox="1"/>
          <p:nvPr/>
        </p:nvSpPr>
        <p:spPr>
          <a:xfrm>
            <a:off x="1800000" y="264960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6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2" name="TextShape 31"/>
          <p:cNvSpPr txBox="1"/>
          <p:nvPr/>
        </p:nvSpPr>
        <p:spPr>
          <a:xfrm>
            <a:off x="1800000" y="286596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3" name="TextShape 32"/>
          <p:cNvSpPr txBox="1"/>
          <p:nvPr/>
        </p:nvSpPr>
        <p:spPr>
          <a:xfrm>
            <a:off x="1800000" y="308232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a8 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4" name="TextShape 33"/>
          <p:cNvSpPr txBox="1"/>
          <p:nvPr/>
        </p:nvSpPr>
        <p:spPr>
          <a:xfrm>
            <a:off x="1800000" y="329868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a9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1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360" y="-360000"/>
            <a:ext cx="10731240" cy="60357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r>
              <a:rPr b="0" lang="en-GB" sz="1800" spc="-1" strike="noStrike">
                <a:latin typeface="Arial"/>
              </a:rPr>
              <a:t>`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711600" y="4500000"/>
            <a:ext cx="6908400" cy="90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"/>
          <p:cNvSpPr/>
          <p:nvPr/>
        </p:nvSpPr>
        <p:spPr>
          <a:xfrm>
            <a:off x="180000" y="360000"/>
            <a:ext cx="10080000" cy="821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ff8000"/>
                </a:solidFill>
                <a:latin typeface="Arial"/>
              </a:rPr>
              <a:t>Assumption variables</a:t>
            </a:r>
            <a:endParaRPr b="1" lang="en-GB" sz="2800" spc="-1" strike="noStrike">
              <a:solidFill>
                <a:srgbClr val="ff8000"/>
              </a:solidFill>
              <a:latin typeface="Arial"/>
            </a:endParaRPr>
          </a:p>
        </p:txBody>
      </p:sp>
      <p:sp>
        <p:nvSpPr>
          <p:cNvPr id="268" name="TextShape 4"/>
          <p:cNvSpPr txBox="1"/>
          <p:nvPr/>
        </p:nvSpPr>
        <p:spPr>
          <a:xfrm>
            <a:off x="560880" y="111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a1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69" name="TextShape 5"/>
          <p:cNvSpPr txBox="1"/>
          <p:nvPr/>
        </p:nvSpPr>
        <p:spPr>
          <a:xfrm>
            <a:off x="1568880" y="111636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a2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0" name="TextShape 6"/>
          <p:cNvSpPr txBox="1"/>
          <p:nvPr/>
        </p:nvSpPr>
        <p:spPr>
          <a:xfrm>
            <a:off x="2504880" y="111672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1" name="TextShape 7"/>
          <p:cNvSpPr txBox="1"/>
          <p:nvPr/>
        </p:nvSpPr>
        <p:spPr>
          <a:xfrm>
            <a:off x="3548880" y="111708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2" name="TextShape 8"/>
          <p:cNvSpPr txBox="1"/>
          <p:nvPr/>
        </p:nvSpPr>
        <p:spPr>
          <a:xfrm>
            <a:off x="4916880" y="111744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3" name="TextShape 9"/>
          <p:cNvSpPr txBox="1"/>
          <p:nvPr/>
        </p:nvSpPr>
        <p:spPr>
          <a:xfrm>
            <a:off x="6248880" y="1117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6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4" name="TextShape 10"/>
          <p:cNvSpPr txBox="1"/>
          <p:nvPr/>
        </p:nvSpPr>
        <p:spPr>
          <a:xfrm>
            <a:off x="7220880" y="111816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5" name="TextShape 11"/>
          <p:cNvSpPr txBox="1"/>
          <p:nvPr/>
        </p:nvSpPr>
        <p:spPr>
          <a:xfrm>
            <a:off x="8192880" y="111852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8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6" name="TextShape 12"/>
          <p:cNvSpPr txBox="1"/>
          <p:nvPr/>
        </p:nvSpPr>
        <p:spPr>
          <a:xfrm>
            <a:off x="9200880" y="111888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a9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7" name="TextShape 13"/>
          <p:cNvSpPr txBox="1"/>
          <p:nvPr/>
        </p:nvSpPr>
        <p:spPr>
          <a:xfrm>
            <a:off x="689760" y="2107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8" name="TextShape 14"/>
          <p:cNvSpPr txBox="1"/>
          <p:nvPr/>
        </p:nvSpPr>
        <p:spPr>
          <a:xfrm>
            <a:off x="684000" y="2935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a2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79" name="TextShape 15"/>
          <p:cNvSpPr txBox="1"/>
          <p:nvPr/>
        </p:nvSpPr>
        <p:spPr>
          <a:xfrm>
            <a:off x="689760" y="3403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0" name="TextShape 16"/>
          <p:cNvSpPr txBox="1"/>
          <p:nvPr/>
        </p:nvSpPr>
        <p:spPr>
          <a:xfrm>
            <a:off x="576000" y="4212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1" name="TextShape 17"/>
          <p:cNvSpPr txBox="1"/>
          <p:nvPr/>
        </p:nvSpPr>
        <p:spPr>
          <a:xfrm>
            <a:off x="576000" y="46638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2" name="TextShape 18"/>
          <p:cNvSpPr txBox="1"/>
          <p:nvPr/>
        </p:nvSpPr>
        <p:spPr>
          <a:xfrm>
            <a:off x="689760" y="5076000"/>
            <a:ext cx="4258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/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3" name="TextShape 19"/>
          <p:cNvSpPr txBox="1"/>
          <p:nvPr/>
        </p:nvSpPr>
        <p:spPr>
          <a:xfrm>
            <a:off x="3096000" y="4716000"/>
            <a:ext cx="12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4" name="TextShape 20"/>
          <p:cNvSpPr txBox="1"/>
          <p:nvPr/>
        </p:nvSpPr>
        <p:spPr>
          <a:xfrm>
            <a:off x="3024000" y="4284360"/>
            <a:ext cx="12600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5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\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/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  <a:ea typeface="Bitstream Vera Sans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7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5" name="TextShape 21"/>
          <p:cNvSpPr txBox="1"/>
          <p:nvPr/>
        </p:nvSpPr>
        <p:spPr>
          <a:xfrm>
            <a:off x="1800000" y="156780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a1 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6" name="TextShape 22"/>
          <p:cNvSpPr txBox="1"/>
          <p:nvPr/>
        </p:nvSpPr>
        <p:spPr>
          <a:xfrm>
            <a:off x="1800000" y="178416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2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7" name="TextShape 23"/>
          <p:cNvSpPr txBox="1"/>
          <p:nvPr/>
        </p:nvSpPr>
        <p:spPr>
          <a:xfrm>
            <a:off x="1800000" y="200052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3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8" name="TextShape 24"/>
          <p:cNvSpPr txBox="1"/>
          <p:nvPr/>
        </p:nvSpPr>
        <p:spPr>
          <a:xfrm>
            <a:off x="1800000" y="221688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4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89" name="TextShape 25"/>
          <p:cNvSpPr txBox="1"/>
          <p:nvPr/>
        </p:nvSpPr>
        <p:spPr>
          <a:xfrm>
            <a:off x="1800000" y="243324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a5 =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0" name="TextShape 26"/>
          <p:cNvSpPr txBox="1"/>
          <p:nvPr/>
        </p:nvSpPr>
        <p:spPr>
          <a:xfrm>
            <a:off x="1800000" y="264960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a6 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1" name="TextShape 27"/>
          <p:cNvSpPr txBox="1"/>
          <p:nvPr/>
        </p:nvSpPr>
        <p:spPr>
          <a:xfrm>
            <a:off x="1800000" y="286596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a7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2" name="TextShape 28"/>
          <p:cNvSpPr txBox="1"/>
          <p:nvPr/>
        </p:nvSpPr>
        <p:spPr>
          <a:xfrm>
            <a:off x="1800000" y="308232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a8 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3" name="TextShape 29"/>
          <p:cNvSpPr txBox="1"/>
          <p:nvPr/>
        </p:nvSpPr>
        <p:spPr>
          <a:xfrm>
            <a:off x="1800000" y="3298680"/>
            <a:ext cx="534240" cy="232200"/>
          </a:xfrm>
          <a:prstGeom prst="rect">
            <a:avLst/>
          </a:prstGeom>
          <a:noFill/>
          <a:ln w="0">
            <a:solidFill>
              <a:srgbClr val="729fcf"/>
            </a:solidFill>
          </a:ln>
        </p:spPr>
        <p:txBody>
          <a:bodyPr lIns="90000" rIns="90000" tIns="45000" bIns="45000">
            <a:noAutofit/>
          </a:bodyPr>
          <a:p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a9 </a:t>
            </a:r>
            <a:r>
              <a:rPr b="0" lang="en-GB" sz="1000" spc="-1" strike="noStrike">
                <a:solidFill>
                  <a:srgbClr val="ff8000"/>
                </a:solidFill>
                <a:latin typeface="Arial"/>
              </a:rPr>
              <a:t>= 1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94" name="CustomShape 30"/>
          <p:cNvSpPr/>
          <p:nvPr/>
        </p:nvSpPr>
        <p:spPr>
          <a:xfrm>
            <a:off x="3420000" y="1440000"/>
            <a:ext cx="7020000" cy="32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1" lang="en-GB" sz="2800" spc="-1" strike="noStrike">
                <a:solidFill>
                  <a:srgbClr val="333333"/>
                </a:solidFill>
                <a:latin typeface="Arial"/>
              </a:rPr>
              <a:t>Clause learning with assumptions</a:t>
            </a:r>
            <a:endParaRPr b="1" lang="en-GB" sz="2800" spc="-1" strike="noStrike">
              <a:latin typeface="Arial"/>
            </a:endParaRPr>
          </a:p>
          <a:p>
            <a:endParaRPr b="1" lang="en-GB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Can extract UNSAT core:</a:t>
            </a:r>
            <a:br/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	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	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assumption variables present in ‘final’ conflict</a:t>
            </a:r>
            <a:endParaRPr b="1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lang="en-GB" sz="2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Can solve repeatedly with diff. assumption variables</a:t>
            </a:r>
            <a:br/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 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	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	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learned clauses </a:t>
            </a:r>
            <a:r>
              <a:rPr b="0" lang="en-GB" sz="2000" spc="-1" strike="noStrike" u="sng">
                <a:solidFill>
                  <a:srgbClr val="333333"/>
                </a:solidFill>
                <a:uFillTx/>
                <a:latin typeface="Arial"/>
              </a:rPr>
              <a:t>remain valid</a:t>
            </a:r>
            <a:r>
              <a:rPr b="0" lang="en-GB" sz="2000" spc="-1" strike="noStrike">
                <a:solidFill>
                  <a:srgbClr val="333333"/>
                </a:solidFill>
                <a:latin typeface="Arial"/>
              </a:rPr>
              <a:t> (contain the assumps)</a:t>
            </a:r>
            <a:endParaRPr b="1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504000" y="360000"/>
            <a:ext cx="9072000" cy="476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1 2 3 4 5 6 7 8                                          most to least preferred (lexico)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1 2 3 4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5 6 7 8</a:t>
            </a:r>
            <a:r>
              <a:rPr b="0" lang="en-GB" sz="3200" spc="-1" strike="noStrike">
                <a:latin typeface="Arial"/>
                <a:ea typeface="Bitstream Vera Sans"/>
              </a:rPr>
              <a:t>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r>
              <a:rPr b="0" lang="en-GB" sz="3200" spc="-1" strike="noStrike">
                <a:latin typeface="Arial"/>
                <a:ea typeface="Bitstream Vera Sans"/>
              </a:rPr>
              <a:t>                               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check constraints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1 2 3 4 5 6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7 8</a:t>
            </a:r>
            <a:r>
              <a:rPr b="0" lang="en-GB" sz="3200" spc="-1" strike="noStrike">
                <a:latin typeface="Arial"/>
                <a:ea typeface="Bitstream Vera Sans"/>
              </a:rPr>
              <a:t>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r>
              <a:rPr b="0" lang="en-GB" sz="3200" spc="-1" strike="noStrike">
                <a:latin typeface="Arial"/>
                <a:ea typeface="Bitstream Vera Sans"/>
              </a:rPr>
              <a:t>                                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other constraints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1 2 3 4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 5 6 7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</a:rPr>
              <a:t> 8</a:t>
            </a:r>
            <a:r>
              <a:rPr b="0" lang="en-GB" sz="3200" spc="-1" strike="noStrike">
                <a:latin typeface="Arial"/>
              </a:rPr>
              <a:t>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UNSAT</a:t>
            </a:r>
            <a:r>
              <a:rPr b="0" lang="en-GB" sz="3200" spc="-1" strike="noStrike">
                <a:latin typeface="Arial"/>
              </a:rPr>
              <a:t>                           </a:t>
            </a:r>
            <a:r>
              <a:rPr b="0" lang="en-GB" sz="3200" spc="-1" strike="noStrike" u="sng">
                <a:uFillTx/>
                <a:latin typeface="Arial"/>
              </a:rPr>
              <a:t>in the mus</a:t>
            </a:r>
            <a:r>
              <a:rPr b="0" lang="en-GB" sz="3200" spc="-1" strike="noStrike">
                <a:latin typeface="Arial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1 2 3 4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 5 6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</a:rPr>
              <a:t> </a:t>
            </a:r>
            <a:r>
              <a:rPr b="0" lang="en-GB" sz="3200" spc="-1" strike="noStrike" u="sng">
                <a:highlight>
                  <a:srgbClr val="ffb66c"/>
                </a:highlight>
                <a:uFillTx/>
                <a:latin typeface="Arial"/>
              </a:rPr>
              <a:t>7</a:t>
            </a:r>
            <a:r>
              <a:rPr b="0" lang="en-GB" sz="3200" spc="-1" strike="noStrike">
                <a:latin typeface="Arial"/>
              </a:rPr>
              <a:t> 8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1 2 3 4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5 6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UNSAT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1 2 3 4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3 4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1 2 3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1 2</a:t>
            </a: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 3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  <a:ea typeface="Bitstream Vera Sans"/>
              </a:rPr>
              <a:t>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highlight>
                  <a:srgbClr val="ffb66c"/>
                </a:highlight>
                <a:latin typeface="Arial"/>
                <a:ea typeface="Bitstream Vera Sans"/>
              </a:rPr>
              <a:t>1 2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3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highlight>
                  <a:srgbClr val="729fcf"/>
                </a:highlight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</a:t>
            </a:r>
            <a:r>
              <a:rPr b="0" lang="en-GB" sz="3200" spc="-1" strike="noStrike">
                <a:highlight>
                  <a:srgbClr val="729fcf"/>
                </a:highlight>
                <a:latin typeface="Arial"/>
              </a:rPr>
              <a:t>UNSAT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  <a:ea typeface="Bitstream Vera Sans"/>
              </a:rPr>
              <a:t>1 2 </a:t>
            </a:r>
            <a:r>
              <a:rPr b="0" lang="en-GB" sz="3200" spc="-1" strike="noStrike" u="sng">
                <a:uFillTx/>
                <a:latin typeface="Arial"/>
                <a:ea typeface="Bitstream Vera Sans"/>
              </a:rPr>
              <a:t>3</a:t>
            </a:r>
            <a:r>
              <a:rPr b="0" lang="en-GB" sz="3200" spc="-1" strike="noStrike">
                <a:latin typeface="Arial"/>
                <a:ea typeface="Bitstream Vera Sans"/>
              </a:rPr>
              <a:t> </a:t>
            </a:r>
            <a:r>
              <a:rPr b="0" lang="en-GB" sz="3200" spc="-1" strike="noStrike" u="sng">
                <a:uFillTx/>
                <a:latin typeface="Arial"/>
                <a:ea typeface="Bitstream Vera Sans"/>
              </a:rPr>
              <a:t>4</a:t>
            </a:r>
            <a:r>
              <a:rPr b="0" lang="en-GB" sz="3200" spc="-1" strike="noStrike">
                <a:latin typeface="Arial"/>
                <a:ea typeface="Bitstream Vera Sans"/>
              </a:rPr>
              <a:t> 5 6 </a:t>
            </a:r>
            <a:r>
              <a:rPr b="0" lang="en-GB" sz="3200" spc="-1" strike="noStrike" u="sng">
                <a:uFillTx/>
                <a:latin typeface="Arial"/>
                <a:ea typeface="Bitstream Vera Sans"/>
              </a:rPr>
              <a:t>7</a:t>
            </a:r>
            <a:r>
              <a:rPr b="0" lang="en-GB" sz="3200" spc="-1" strike="noStrike">
                <a:latin typeface="Arial"/>
                <a:ea typeface="Bitstream Vera Sans"/>
              </a:rPr>
              <a:t> 8 : done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2024-03-25T10:13:04Z</dcterms:created>
  <dc:creator/>
  <dc:description/>
  <dc:language>en-GB</dc:language>
  <cp:lastModifiedBy/>
  <dcterms:modified xsi:type="dcterms:W3CDTF">2024-03-26T12:07:11Z</dcterms:modified>
  <cp:revision>11</cp:revision>
  <dc:subject/>
  <dc:title/>
</cp:coreProperties>
</file>